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League Spartan" charset="1" panose="00000800000000000000"/>
      <p:regular r:id="rId20"/>
    </p:embeddedFont>
    <p:embeddedFont>
      <p:font typeface="Arsenica Antiqua" charset="1" panose="000005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3.xml"/><Relationship Id="rId15" Type="http://schemas.openxmlformats.org/officeDocument/2006/relationships/slide" Target="slides/slide10.xml"/><Relationship Id="rId5" Type="http://schemas.openxmlformats.org/officeDocument/2006/relationships/tableStyles" Target="tableStyles.xml"/><Relationship Id="rId23"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slide" Target="slides/slide14.xml"/><Relationship Id="rId14" Type="http://schemas.openxmlformats.org/officeDocument/2006/relationships/slide" Target="slides/slide9.xml"/><Relationship Id="rId4" Type="http://schemas.openxmlformats.org/officeDocument/2006/relationships/theme" Target="theme/theme1.xml"/><Relationship Id="rId9" Type="http://schemas.openxmlformats.org/officeDocument/2006/relationships/slide" Target="slides/slide4.xml"/><Relationship Id="rId22" Type="http://schemas.openxmlformats.org/officeDocument/2006/relationships/customXml" Target="../customXml/item1.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1070"/>
            <a:ext cx="18288000" cy="12172950"/>
          </a:xfrm>
          <a:custGeom>
            <a:avLst/>
            <a:gdLst/>
            <a:ahLst/>
            <a:cxnLst/>
            <a:rect r="r" b="b" t="t" l="l"/>
            <a:pathLst>
              <a:path h="12172950" w="18288000">
                <a:moveTo>
                  <a:pt x="0" y="0"/>
                </a:moveTo>
                <a:lnTo>
                  <a:pt x="18288000" y="0"/>
                </a:lnTo>
                <a:lnTo>
                  <a:pt x="18288000" y="12172950"/>
                </a:lnTo>
                <a:lnTo>
                  <a:pt x="0" y="1217295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3824373" y="3266456"/>
            <a:ext cx="10639244" cy="3441706"/>
            <a:chOff x="0" y="0"/>
            <a:chExt cx="10639247" cy="3441713"/>
          </a:xfrm>
        </p:grpSpPr>
        <p:sp>
          <p:nvSpPr>
            <p:cNvPr name="Freeform 4" id="4"/>
            <p:cNvSpPr/>
            <p:nvPr/>
          </p:nvSpPr>
          <p:spPr>
            <a:xfrm flipH="false" flipV="false" rot="0">
              <a:off x="63500" y="63500"/>
              <a:ext cx="10512298" cy="3314700"/>
            </a:xfrm>
            <a:custGeom>
              <a:avLst/>
              <a:gdLst/>
              <a:ahLst/>
              <a:cxnLst/>
              <a:rect r="r" b="b" t="t" l="l"/>
              <a:pathLst>
                <a:path h="3314700" w="10512298">
                  <a:moveTo>
                    <a:pt x="0" y="0"/>
                  </a:moveTo>
                  <a:lnTo>
                    <a:pt x="0" y="3314700"/>
                  </a:lnTo>
                  <a:lnTo>
                    <a:pt x="10512298" y="3314700"/>
                  </a:lnTo>
                  <a:lnTo>
                    <a:pt x="10512298" y="0"/>
                  </a:lnTo>
                  <a:close/>
                </a:path>
              </a:pathLst>
            </a:custGeom>
            <a:solidFill>
              <a:srgbClr val="2F5666"/>
            </a:solidFill>
          </p:spPr>
        </p:sp>
        <p:sp>
          <p:nvSpPr>
            <p:cNvPr name="Freeform 5" id="5"/>
            <p:cNvSpPr/>
            <p:nvPr/>
          </p:nvSpPr>
          <p:spPr>
            <a:xfrm flipH="false" flipV="false" rot="0">
              <a:off x="299466" y="309753"/>
              <a:ext cx="10040366" cy="2822194"/>
            </a:xfrm>
            <a:custGeom>
              <a:avLst/>
              <a:gdLst/>
              <a:ahLst/>
              <a:cxnLst/>
              <a:rect r="r" b="b" t="t" l="l"/>
              <a:pathLst>
                <a:path h="2822194" w="10040366">
                  <a:moveTo>
                    <a:pt x="9975215" y="65024"/>
                  </a:moveTo>
                  <a:lnTo>
                    <a:pt x="9975215" y="230759"/>
                  </a:lnTo>
                  <a:lnTo>
                    <a:pt x="9975215" y="2757170"/>
                  </a:lnTo>
                  <a:lnTo>
                    <a:pt x="65024" y="2757170"/>
                  </a:lnTo>
                  <a:lnTo>
                    <a:pt x="65024" y="65024"/>
                  </a:lnTo>
                  <a:close/>
                  <a:moveTo>
                    <a:pt x="0" y="0"/>
                  </a:moveTo>
                  <a:lnTo>
                    <a:pt x="0" y="2822194"/>
                  </a:lnTo>
                  <a:lnTo>
                    <a:pt x="10040366" y="2822194"/>
                  </a:lnTo>
                  <a:lnTo>
                    <a:pt x="10040366" y="0"/>
                  </a:lnTo>
                  <a:close/>
                </a:path>
              </a:pathLst>
            </a:custGeom>
            <a:solidFill>
              <a:srgbClr val="FFFFFF"/>
            </a:solidFill>
          </p:spPr>
        </p:sp>
      </p:grpSp>
      <p:sp>
        <p:nvSpPr>
          <p:cNvPr name="TextBox 6" id="6"/>
          <p:cNvSpPr txBox="true"/>
          <p:nvPr/>
        </p:nvSpPr>
        <p:spPr>
          <a:xfrm rot="0">
            <a:off x="4634627" y="4139155"/>
            <a:ext cx="9198921" cy="1803730"/>
          </a:xfrm>
          <a:prstGeom prst="rect">
            <a:avLst/>
          </a:prstGeom>
        </p:spPr>
        <p:txBody>
          <a:bodyPr anchor="t" rtlCol="false" tIns="0" lIns="0" bIns="0" rIns="0">
            <a:spAutoFit/>
          </a:bodyPr>
          <a:lstStyle/>
          <a:p>
            <a:pPr algn="ctr">
              <a:lnSpc>
                <a:spcPts val="5077"/>
              </a:lnSpc>
            </a:pPr>
            <a:r>
              <a:rPr lang="en-US" b="true" sz="3627">
                <a:solidFill>
                  <a:srgbClr val="FFFFFF"/>
                </a:solidFill>
                <a:latin typeface="League Spartan"/>
                <a:ea typeface="League Spartan"/>
                <a:cs typeface="League Spartan"/>
                <a:sym typeface="League Spartan"/>
              </a:rPr>
              <a:t>Rederas en la ola de la economía azul</a:t>
            </a:r>
          </a:p>
          <a:p>
            <a:pPr algn="ctr">
              <a:lnSpc>
                <a:spcPts val="4276"/>
              </a:lnSpc>
            </a:pPr>
            <a:r>
              <a:rPr lang="en-US" sz="3074">
                <a:solidFill>
                  <a:srgbClr val="FFFFFF"/>
                </a:solidFill>
                <a:latin typeface="Arsenica Antiqua"/>
                <a:ea typeface="Arsenica Antiqua"/>
                <a:cs typeface="Arsenica Antiqua"/>
                <a:sym typeface="Arsenica Antiqua"/>
              </a:rPr>
              <a:t>Horizonte de futuro desde un pasado de lucha y tradición</a:t>
            </a:r>
          </a:p>
        </p:txBody>
      </p:sp>
      <p:sp>
        <p:nvSpPr>
          <p:cNvPr name="TextBox 7" id="7"/>
          <p:cNvSpPr txBox="true"/>
          <p:nvPr/>
        </p:nvSpPr>
        <p:spPr>
          <a:xfrm rot="0">
            <a:off x="11469986" y="8547116"/>
            <a:ext cx="6391170" cy="876757"/>
          </a:xfrm>
          <a:prstGeom prst="rect">
            <a:avLst/>
          </a:prstGeom>
        </p:spPr>
        <p:txBody>
          <a:bodyPr anchor="t" rtlCol="false" tIns="0" lIns="0" bIns="0" rIns="0">
            <a:spAutoFit/>
          </a:bodyPr>
          <a:lstStyle/>
          <a:p>
            <a:pPr algn="ctr">
              <a:lnSpc>
                <a:spcPts val="3488"/>
              </a:lnSpc>
            </a:pPr>
            <a:r>
              <a:rPr lang="en-US" b="true" sz="2507">
                <a:solidFill>
                  <a:srgbClr val="FFFFFF"/>
                </a:solidFill>
                <a:latin typeface="League Spartan"/>
                <a:ea typeface="League Spartan"/>
                <a:cs typeface="League Spartan"/>
                <a:sym typeface="League Spartan"/>
              </a:rPr>
              <a:t>Asociación de rederas O Fietal de Malpica de Bergantiños - A Coruña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10353675" cy="8229600"/>
          </a:xfrm>
          <a:custGeom>
            <a:avLst/>
            <a:gdLst/>
            <a:ahLst/>
            <a:cxnLst/>
            <a:rect r="r" b="b" t="t" l="l"/>
            <a:pathLst>
              <a:path h="8229600" w="10353675">
                <a:moveTo>
                  <a:pt x="0" y="0"/>
                </a:moveTo>
                <a:lnTo>
                  <a:pt x="10353675" y="0"/>
                </a:lnTo>
                <a:lnTo>
                  <a:pt x="10353675" y="8229600"/>
                </a:lnTo>
                <a:lnTo>
                  <a:pt x="0" y="8229600"/>
                </a:lnTo>
                <a:lnTo>
                  <a:pt x="0" y="0"/>
                </a:lnTo>
                <a:close/>
              </a:path>
            </a:pathLst>
          </a:custGeom>
          <a:blipFill>
            <a:blip r:embed="rId2"/>
            <a:stretch>
              <a:fillRect l="-1174" t="0" r="-4897" b="0"/>
            </a:stretch>
          </a:blipFill>
        </p:spPr>
      </p:sp>
      <p:grpSp>
        <p:nvGrpSpPr>
          <p:cNvPr name="Group 3" id="3"/>
          <p:cNvGrpSpPr>
            <a:grpSpLocks noChangeAspect="true"/>
          </p:cNvGrpSpPr>
          <p:nvPr/>
        </p:nvGrpSpPr>
        <p:grpSpPr>
          <a:xfrm rot="0">
            <a:off x="11555111" y="965197"/>
            <a:ext cx="5767683" cy="8345662"/>
            <a:chOff x="0" y="0"/>
            <a:chExt cx="5767692" cy="8345653"/>
          </a:xfrm>
        </p:grpSpPr>
        <p:sp>
          <p:nvSpPr>
            <p:cNvPr name="Freeform 4" id="4"/>
            <p:cNvSpPr/>
            <p:nvPr/>
          </p:nvSpPr>
          <p:spPr>
            <a:xfrm flipH="false" flipV="false" rot="0">
              <a:off x="63500" y="63500"/>
              <a:ext cx="5640705" cy="8218678"/>
            </a:xfrm>
            <a:custGeom>
              <a:avLst/>
              <a:gdLst/>
              <a:ahLst/>
              <a:cxnLst/>
              <a:rect r="r" b="b" t="t" l="l"/>
              <a:pathLst>
                <a:path h="8218678" w="5640705">
                  <a:moveTo>
                    <a:pt x="0" y="0"/>
                  </a:moveTo>
                  <a:lnTo>
                    <a:pt x="5640705" y="0"/>
                  </a:lnTo>
                  <a:lnTo>
                    <a:pt x="5640705" y="8218678"/>
                  </a:lnTo>
                  <a:lnTo>
                    <a:pt x="0" y="8218678"/>
                  </a:lnTo>
                  <a:close/>
                </a:path>
              </a:pathLst>
            </a:custGeom>
            <a:solidFill>
              <a:srgbClr val="2A363F"/>
            </a:solidFill>
          </p:spPr>
        </p:sp>
        <p:sp>
          <p:nvSpPr>
            <p:cNvPr name="Freeform 5" id="5"/>
            <p:cNvSpPr/>
            <p:nvPr/>
          </p:nvSpPr>
          <p:spPr>
            <a:xfrm flipH="false" flipV="false" rot="0">
              <a:off x="294894" y="309753"/>
              <a:ext cx="5136261" cy="7662545"/>
            </a:xfrm>
            <a:custGeom>
              <a:avLst/>
              <a:gdLst/>
              <a:ahLst/>
              <a:cxnLst/>
              <a:rect r="r" b="b" t="t" l="l"/>
              <a:pathLst>
                <a:path h="7662545" w="5136261">
                  <a:moveTo>
                    <a:pt x="5071237" y="65024"/>
                  </a:moveTo>
                  <a:lnTo>
                    <a:pt x="5071237" y="230759"/>
                  </a:lnTo>
                  <a:lnTo>
                    <a:pt x="5071237" y="7602474"/>
                  </a:lnTo>
                  <a:lnTo>
                    <a:pt x="65024" y="7602474"/>
                  </a:lnTo>
                  <a:lnTo>
                    <a:pt x="65024" y="65024"/>
                  </a:lnTo>
                  <a:close/>
                  <a:moveTo>
                    <a:pt x="0" y="0"/>
                  </a:moveTo>
                  <a:lnTo>
                    <a:pt x="0" y="7662545"/>
                  </a:lnTo>
                  <a:lnTo>
                    <a:pt x="5136261" y="7662545"/>
                  </a:lnTo>
                  <a:lnTo>
                    <a:pt x="5136261" y="0"/>
                  </a:lnTo>
                  <a:close/>
                </a:path>
              </a:pathLst>
            </a:custGeom>
            <a:solidFill>
              <a:srgbClr val="FFFFFF"/>
            </a:solidFill>
          </p:spPr>
        </p:sp>
      </p:grpSp>
      <p:sp>
        <p:nvSpPr>
          <p:cNvPr name="TextBox 6" id="6"/>
          <p:cNvSpPr txBox="true"/>
          <p:nvPr/>
        </p:nvSpPr>
        <p:spPr>
          <a:xfrm rot="0">
            <a:off x="12200163" y="1636157"/>
            <a:ext cx="3227861" cy="1470060"/>
          </a:xfrm>
          <a:prstGeom prst="rect">
            <a:avLst/>
          </a:prstGeom>
        </p:spPr>
        <p:txBody>
          <a:bodyPr anchor="t" rtlCol="false" tIns="0" lIns="0" bIns="0" rIns="0">
            <a:spAutoFit/>
          </a:bodyPr>
          <a:lstStyle/>
          <a:p>
            <a:pPr algn="l">
              <a:lnSpc>
                <a:spcPts val="5850"/>
              </a:lnSpc>
            </a:pPr>
            <a:r>
              <a:rPr lang="en-US" b="true" sz="4227">
                <a:solidFill>
                  <a:srgbClr val="FFFFFF"/>
                </a:solidFill>
                <a:latin typeface="League Spartan"/>
                <a:ea typeface="League Spartan"/>
                <a:cs typeface="League Spartan"/>
                <a:sym typeface="League Spartan"/>
              </a:rPr>
              <a:t>Avances alcanzados</a:t>
            </a:r>
          </a:p>
        </p:txBody>
      </p:sp>
      <p:sp>
        <p:nvSpPr>
          <p:cNvPr name="TextBox 7" id="7"/>
          <p:cNvSpPr txBox="true"/>
          <p:nvPr/>
        </p:nvSpPr>
        <p:spPr>
          <a:xfrm rot="0">
            <a:off x="12200163" y="3418751"/>
            <a:ext cx="2028006" cy="766924"/>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FORMACIÓN, PROFESIONAL </a:t>
            </a:r>
          </a:p>
        </p:txBody>
      </p:sp>
      <p:sp>
        <p:nvSpPr>
          <p:cNvPr name="TextBox 8" id="8"/>
          <p:cNvSpPr txBox="true"/>
          <p:nvPr/>
        </p:nvSpPr>
        <p:spPr>
          <a:xfrm rot="0">
            <a:off x="14636925" y="3418751"/>
            <a:ext cx="2163318" cy="766924"/>
          </a:xfrm>
          <a:prstGeom prst="rect">
            <a:avLst/>
          </a:prstGeom>
        </p:spPr>
        <p:txBody>
          <a:bodyPr anchor="t" rtlCol="false" tIns="0" lIns="0" bIns="0" rIns="0">
            <a:spAutoFit/>
          </a:bodyPr>
          <a:lstStyle/>
          <a:p>
            <a:pPr algn="r">
              <a:lnSpc>
                <a:spcPts val="2924"/>
              </a:lnSpc>
            </a:pPr>
            <a:r>
              <a:rPr lang="en-US" sz="2093">
                <a:solidFill>
                  <a:srgbClr val="FFFFFF"/>
                </a:solidFill>
                <a:latin typeface="Arsenica Antiqua"/>
                <a:ea typeface="Arsenica Antiqua"/>
                <a:cs typeface="Arsenica Antiqua"/>
                <a:sym typeface="Arsenica Antiqua"/>
              </a:rPr>
              <a:t>CUALIFICACIÓN Y</a:t>
            </a:r>
          </a:p>
        </p:txBody>
      </p:sp>
      <p:sp>
        <p:nvSpPr>
          <p:cNvPr name="TextBox 9" id="9"/>
          <p:cNvSpPr txBox="true"/>
          <p:nvPr/>
        </p:nvSpPr>
        <p:spPr>
          <a:xfrm rot="0">
            <a:off x="14530254" y="3790226"/>
            <a:ext cx="441665"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EN </a:t>
            </a:r>
          </a:p>
        </p:txBody>
      </p:sp>
      <p:sp>
        <p:nvSpPr>
          <p:cNvPr name="TextBox 10" id="10"/>
          <p:cNvSpPr txBox="true"/>
          <p:nvPr/>
        </p:nvSpPr>
        <p:spPr>
          <a:xfrm rot="0">
            <a:off x="15305103" y="3790226"/>
            <a:ext cx="962225"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ARTES </a:t>
            </a:r>
          </a:p>
        </p:txBody>
      </p:sp>
      <p:sp>
        <p:nvSpPr>
          <p:cNvPr name="TextBox 11" id="11"/>
          <p:cNvSpPr txBox="true"/>
          <p:nvPr/>
        </p:nvSpPr>
        <p:spPr>
          <a:xfrm rot="0">
            <a:off x="12200163" y="4161701"/>
            <a:ext cx="2894781"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APAREJOS DE PESCA.</a:t>
            </a:r>
          </a:p>
        </p:txBody>
      </p:sp>
      <p:sp>
        <p:nvSpPr>
          <p:cNvPr name="TextBox 12" id="12"/>
          <p:cNvSpPr txBox="true"/>
          <p:nvPr/>
        </p:nvSpPr>
        <p:spPr>
          <a:xfrm rot="0">
            <a:off x="12200163" y="4904651"/>
            <a:ext cx="4143918"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FORMADOR DE FORMADORES </a:t>
            </a:r>
          </a:p>
        </p:txBody>
      </p:sp>
      <p:sp>
        <p:nvSpPr>
          <p:cNvPr name="TextBox 13" id="13"/>
          <p:cNvSpPr txBox="true"/>
          <p:nvPr/>
        </p:nvSpPr>
        <p:spPr>
          <a:xfrm rot="0">
            <a:off x="12200163" y="5647601"/>
            <a:ext cx="2250053"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VISIBILIZACIÓN: </a:t>
            </a:r>
          </a:p>
        </p:txBody>
      </p:sp>
      <p:sp>
        <p:nvSpPr>
          <p:cNvPr name="TextBox 14" id="14"/>
          <p:cNvSpPr txBox="true"/>
          <p:nvPr/>
        </p:nvSpPr>
        <p:spPr>
          <a:xfrm rot="0">
            <a:off x="14710743" y="5647601"/>
            <a:ext cx="1403880"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MEDALLA </a:t>
            </a:r>
          </a:p>
        </p:txBody>
      </p:sp>
      <p:sp>
        <p:nvSpPr>
          <p:cNvPr name="TextBox 15" id="15"/>
          <p:cNvSpPr txBox="true"/>
          <p:nvPr/>
        </p:nvSpPr>
        <p:spPr>
          <a:xfrm rot="0">
            <a:off x="16391734" y="5647601"/>
            <a:ext cx="373361"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DE</a:t>
            </a:r>
          </a:p>
        </p:txBody>
      </p:sp>
      <p:sp>
        <p:nvSpPr>
          <p:cNvPr name="TextBox 16" id="16"/>
          <p:cNvSpPr txBox="true"/>
          <p:nvPr/>
        </p:nvSpPr>
        <p:spPr>
          <a:xfrm rot="0">
            <a:off x="12200163" y="6019076"/>
            <a:ext cx="4057621"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ORO AL MERITO AL TRABAJO.</a:t>
            </a:r>
          </a:p>
        </p:txBody>
      </p:sp>
      <p:sp>
        <p:nvSpPr>
          <p:cNvPr name="TextBox 17" id="17"/>
          <p:cNvSpPr txBox="true"/>
          <p:nvPr/>
        </p:nvSpPr>
        <p:spPr>
          <a:xfrm rot="0">
            <a:off x="12200163" y="6762026"/>
            <a:ext cx="2107444"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COE desde 2023.</a:t>
            </a:r>
          </a:p>
        </p:txBody>
      </p:sp>
      <p:sp>
        <p:nvSpPr>
          <p:cNvPr name="TextBox 18" id="18"/>
          <p:cNvSpPr txBox="true"/>
          <p:nvPr/>
        </p:nvSpPr>
        <p:spPr>
          <a:xfrm rot="0">
            <a:off x="12200163" y="7504976"/>
            <a:ext cx="1900304" cy="395449"/>
          </a:xfrm>
          <a:prstGeom prst="rect">
            <a:avLst/>
          </a:prstGeom>
        </p:spPr>
        <p:txBody>
          <a:bodyPr anchor="t" rtlCol="false" tIns="0" lIns="0" bIns="0" rIns="0">
            <a:spAutoFit/>
          </a:bodyPr>
          <a:lstStyle/>
          <a:p>
            <a:pPr algn="l">
              <a:lnSpc>
                <a:spcPts val="2924"/>
              </a:lnSpc>
            </a:pPr>
            <a:r>
              <a:rPr lang="en-US" sz="2093">
                <a:solidFill>
                  <a:srgbClr val="FFFFFF"/>
                </a:solidFill>
                <a:latin typeface="Arsenica Antiqua"/>
                <a:ea typeface="Arsenica Antiqua"/>
                <a:cs typeface="Arsenica Antiqua"/>
                <a:sym typeface="Arsenica Antiqua"/>
              </a:rPr>
              <a:t>AUTOESTIMA,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214116"/>
            <a:ext cx="20231100" cy="13496925"/>
          </a:xfrm>
          <a:custGeom>
            <a:avLst/>
            <a:gdLst/>
            <a:ahLst/>
            <a:cxnLst/>
            <a:rect r="r" b="b" t="t" l="l"/>
            <a:pathLst>
              <a:path h="13496925" w="20231100">
                <a:moveTo>
                  <a:pt x="0" y="0"/>
                </a:moveTo>
                <a:lnTo>
                  <a:pt x="20231100" y="0"/>
                </a:lnTo>
                <a:lnTo>
                  <a:pt x="20231100" y="13496925"/>
                </a:lnTo>
                <a:lnTo>
                  <a:pt x="0" y="13496925"/>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450847" y="19755"/>
            <a:ext cx="17386297" cy="10330748"/>
            <a:chOff x="0" y="0"/>
            <a:chExt cx="17386300" cy="10330739"/>
          </a:xfrm>
        </p:grpSpPr>
        <p:sp>
          <p:nvSpPr>
            <p:cNvPr name="Freeform 4" id="4"/>
            <p:cNvSpPr/>
            <p:nvPr/>
          </p:nvSpPr>
          <p:spPr>
            <a:xfrm flipH="false" flipV="false" rot="0">
              <a:off x="63500" y="63500"/>
              <a:ext cx="17259300" cy="10203688"/>
            </a:xfrm>
            <a:custGeom>
              <a:avLst/>
              <a:gdLst/>
              <a:ahLst/>
              <a:cxnLst/>
              <a:rect r="r" b="b" t="t" l="l"/>
              <a:pathLst>
                <a:path h="10203688" w="17259300">
                  <a:moveTo>
                    <a:pt x="0" y="0"/>
                  </a:moveTo>
                  <a:lnTo>
                    <a:pt x="0" y="10203688"/>
                  </a:lnTo>
                  <a:lnTo>
                    <a:pt x="17259300" y="10203688"/>
                  </a:lnTo>
                  <a:lnTo>
                    <a:pt x="17259300" y="0"/>
                  </a:lnTo>
                  <a:close/>
                </a:path>
              </a:pathLst>
            </a:custGeom>
            <a:solidFill>
              <a:srgbClr val="2F5666"/>
            </a:solidFill>
          </p:spPr>
        </p:sp>
        <p:sp>
          <p:nvSpPr>
            <p:cNvPr name="Freeform 5" id="5"/>
            <p:cNvSpPr/>
            <p:nvPr/>
          </p:nvSpPr>
          <p:spPr>
            <a:xfrm flipH="false" flipV="false" rot="0">
              <a:off x="1030732" y="2518156"/>
              <a:ext cx="15589378" cy="7453884"/>
            </a:xfrm>
            <a:custGeom>
              <a:avLst/>
              <a:gdLst/>
              <a:ahLst/>
              <a:cxnLst/>
              <a:rect r="r" b="b" t="t" l="l"/>
              <a:pathLst>
                <a:path h="7453884" w="15589378">
                  <a:moveTo>
                    <a:pt x="15525496" y="65024"/>
                  </a:moveTo>
                  <a:lnTo>
                    <a:pt x="15525496" y="230759"/>
                  </a:lnTo>
                  <a:lnTo>
                    <a:pt x="15525496" y="7388860"/>
                  </a:lnTo>
                  <a:lnTo>
                    <a:pt x="65151" y="7388860"/>
                  </a:lnTo>
                  <a:lnTo>
                    <a:pt x="65151" y="65024"/>
                  </a:lnTo>
                  <a:close/>
                  <a:moveTo>
                    <a:pt x="0" y="0"/>
                  </a:moveTo>
                  <a:lnTo>
                    <a:pt x="0" y="7453884"/>
                  </a:lnTo>
                  <a:lnTo>
                    <a:pt x="15589378" y="7453884"/>
                  </a:lnTo>
                  <a:lnTo>
                    <a:pt x="15589378" y="0"/>
                  </a:lnTo>
                  <a:close/>
                </a:path>
              </a:pathLst>
            </a:custGeom>
            <a:solidFill>
              <a:srgbClr val="FFFFFF"/>
            </a:solidFill>
          </p:spPr>
        </p:sp>
      </p:grpSp>
      <p:sp>
        <p:nvSpPr>
          <p:cNvPr name="TextBox 6" id="6"/>
          <p:cNvSpPr txBox="true"/>
          <p:nvPr/>
        </p:nvSpPr>
        <p:spPr>
          <a:xfrm rot="0">
            <a:off x="4431125" y="612981"/>
            <a:ext cx="8617258" cy="1184662"/>
          </a:xfrm>
          <a:prstGeom prst="rect">
            <a:avLst/>
          </a:prstGeom>
        </p:spPr>
        <p:txBody>
          <a:bodyPr anchor="t" rtlCol="false" tIns="0" lIns="0" bIns="0" rIns="0">
            <a:spAutoFit/>
          </a:bodyPr>
          <a:lstStyle/>
          <a:p>
            <a:pPr algn="l">
              <a:lnSpc>
                <a:spcPts val="9558"/>
              </a:lnSpc>
            </a:pPr>
            <a:r>
              <a:rPr lang="en-US" b="true" sz="6827">
                <a:solidFill>
                  <a:srgbClr val="FFFFFF"/>
                </a:solidFill>
                <a:latin typeface="League Spartan"/>
                <a:ea typeface="League Spartan"/>
                <a:cs typeface="League Spartan"/>
                <a:sym typeface="League Spartan"/>
              </a:rPr>
              <a:t>ASOCIACIONISMO</a:t>
            </a:r>
          </a:p>
        </p:txBody>
      </p:sp>
      <p:sp>
        <p:nvSpPr>
          <p:cNvPr name="TextBox 7" id="7"/>
          <p:cNvSpPr txBox="true"/>
          <p:nvPr/>
        </p:nvSpPr>
        <p:spPr>
          <a:xfrm rot="0">
            <a:off x="4258704" y="2598220"/>
            <a:ext cx="10683430" cy="2210800"/>
          </a:xfrm>
          <a:prstGeom prst="rect">
            <a:avLst/>
          </a:prstGeom>
        </p:spPr>
        <p:txBody>
          <a:bodyPr anchor="t" rtlCol="false" tIns="0" lIns="0" bIns="0" rIns="0">
            <a:spAutoFit/>
          </a:bodyPr>
          <a:lstStyle/>
          <a:p>
            <a:pPr algn="ctr">
              <a:lnSpc>
                <a:spcPts val="8907"/>
              </a:lnSpc>
            </a:pPr>
            <a:r>
              <a:rPr lang="en-US" sz="6362">
                <a:solidFill>
                  <a:srgbClr val="FFFFFF"/>
                </a:solidFill>
                <a:latin typeface="Arsenica Antiqua"/>
                <a:ea typeface="Arsenica Antiqua"/>
                <a:cs typeface="Arsenica Antiqua"/>
                <a:sym typeface="Arsenica Antiqua"/>
              </a:rPr>
              <a:t>Nos ha dado voz en el sector.</a:t>
            </a:r>
          </a:p>
          <a:p>
            <a:pPr algn="ctr">
              <a:lnSpc>
                <a:spcPts val="7786"/>
              </a:lnSpc>
            </a:pPr>
            <a:r>
              <a:rPr lang="en-US" sz="5562">
                <a:solidFill>
                  <a:srgbClr val="FFFFFF"/>
                </a:solidFill>
                <a:latin typeface="Arsenica Antiqua"/>
                <a:ea typeface="Arsenica Antiqua"/>
                <a:cs typeface="Arsenica Antiqua"/>
                <a:sym typeface="Arsenica Antiqua"/>
              </a:rPr>
              <a:t>Visibilización y avances.</a:t>
            </a:r>
          </a:p>
        </p:txBody>
      </p:sp>
      <p:sp>
        <p:nvSpPr>
          <p:cNvPr name="TextBox 8" id="8"/>
          <p:cNvSpPr txBox="true"/>
          <p:nvPr/>
        </p:nvSpPr>
        <p:spPr>
          <a:xfrm rot="0">
            <a:off x="2375726" y="5726687"/>
            <a:ext cx="13447300" cy="902084"/>
          </a:xfrm>
          <a:prstGeom prst="rect">
            <a:avLst/>
          </a:prstGeom>
        </p:spPr>
        <p:txBody>
          <a:bodyPr anchor="t" rtlCol="false" tIns="0" lIns="0" bIns="0" rIns="0">
            <a:spAutoFit/>
          </a:bodyPr>
          <a:lstStyle/>
          <a:p>
            <a:pPr algn="l">
              <a:lnSpc>
                <a:spcPts val="6600"/>
              </a:lnSpc>
            </a:pPr>
            <a:r>
              <a:rPr lang="en-US" sz="4762">
                <a:solidFill>
                  <a:srgbClr val="FFFFFF"/>
                </a:solidFill>
                <a:latin typeface="Arsenica Antiqua"/>
                <a:ea typeface="Arsenica Antiqua"/>
                <a:cs typeface="Arsenica Antiqua"/>
                <a:sym typeface="Arsenica Antiqua"/>
              </a:rPr>
              <a:t>Federación Galega de Redeiras Artesás O Peirao</a:t>
            </a:r>
          </a:p>
        </p:txBody>
      </p:sp>
      <p:sp>
        <p:nvSpPr>
          <p:cNvPr name="TextBox 9" id="9"/>
          <p:cNvSpPr txBox="true"/>
          <p:nvPr/>
        </p:nvSpPr>
        <p:spPr>
          <a:xfrm rot="0">
            <a:off x="2375726" y="7403087"/>
            <a:ext cx="12113495" cy="1740284"/>
          </a:xfrm>
          <a:prstGeom prst="rect">
            <a:avLst/>
          </a:prstGeom>
        </p:spPr>
        <p:txBody>
          <a:bodyPr anchor="t" rtlCol="false" tIns="0" lIns="0" bIns="0" rIns="0">
            <a:spAutoFit/>
          </a:bodyPr>
          <a:lstStyle/>
          <a:p>
            <a:pPr algn="l">
              <a:lnSpc>
                <a:spcPts val="6600"/>
              </a:lnSpc>
            </a:pPr>
            <a:r>
              <a:rPr lang="en-US" sz="4762">
                <a:solidFill>
                  <a:srgbClr val="FFFFFF"/>
                </a:solidFill>
                <a:latin typeface="Arsenica Antiqua"/>
                <a:ea typeface="Arsenica Antiqua"/>
                <a:cs typeface="Arsenica Antiqua"/>
                <a:sym typeface="Arsenica Antiqua"/>
              </a:rPr>
              <a:t>Asociación Nacional de Mujeres de la Pesca (Anmupesca)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214116"/>
            <a:ext cx="20231100" cy="13496925"/>
          </a:xfrm>
          <a:custGeom>
            <a:avLst/>
            <a:gdLst/>
            <a:ahLst/>
            <a:cxnLst/>
            <a:rect r="r" b="b" t="t" l="l"/>
            <a:pathLst>
              <a:path h="13496925" w="20231100">
                <a:moveTo>
                  <a:pt x="0" y="0"/>
                </a:moveTo>
                <a:lnTo>
                  <a:pt x="20231100" y="0"/>
                </a:lnTo>
                <a:lnTo>
                  <a:pt x="20231100" y="13496925"/>
                </a:lnTo>
                <a:lnTo>
                  <a:pt x="0" y="13496925"/>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450847" y="19755"/>
            <a:ext cx="17386297" cy="10330748"/>
            <a:chOff x="0" y="0"/>
            <a:chExt cx="17386300" cy="10330739"/>
          </a:xfrm>
        </p:grpSpPr>
        <p:sp>
          <p:nvSpPr>
            <p:cNvPr name="Freeform 4" id="4"/>
            <p:cNvSpPr/>
            <p:nvPr/>
          </p:nvSpPr>
          <p:spPr>
            <a:xfrm flipH="false" flipV="false" rot="0">
              <a:off x="63500" y="63500"/>
              <a:ext cx="17259300" cy="10203688"/>
            </a:xfrm>
            <a:custGeom>
              <a:avLst/>
              <a:gdLst/>
              <a:ahLst/>
              <a:cxnLst/>
              <a:rect r="r" b="b" t="t" l="l"/>
              <a:pathLst>
                <a:path h="10203688" w="17259300">
                  <a:moveTo>
                    <a:pt x="0" y="0"/>
                  </a:moveTo>
                  <a:lnTo>
                    <a:pt x="0" y="10203688"/>
                  </a:lnTo>
                  <a:lnTo>
                    <a:pt x="17259300" y="10203688"/>
                  </a:lnTo>
                  <a:lnTo>
                    <a:pt x="17259300" y="0"/>
                  </a:lnTo>
                  <a:close/>
                </a:path>
              </a:pathLst>
            </a:custGeom>
            <a:solidFill>
              <a:srgbClr val="2F5666"/>
            </a:solidFill>
          </p:spPr>
        </p:sp>
        <p:sp>
          <p:nvSpPr>
            <p:cNvPr name="Freeform 5" id="5"/>
            <p:cNvSpPr/>
            <p:nvPr/>
          </p:nvSpPr>
          <p:spPr>
            <a:xfrm flipH="false" flipV="false" rot="0">
              <a:off x="1030732" y="2518156"/>
              <a:ext cx="15589378" cy="7453884"/>
            </a:xfrm>
            <a:custGeom>
              <a:avLst/>
              <a:gdLst/>
              <a:ahLst/>
              <a:cxnLst/>
              <a:rect r="r" b="b" t="t" l="l"/>
              <a:pathLst>
                <a:path h="7453884" w="15589378">
                  <a:moveTo>
                    <a:pt x="15525496" y="65024"/>
                  </a:moveTo>
                  <a:lnTo>
                    <a:pt x="15525496" y="230759"/>
                  </a:lnTo>
                  <a:lnTo>
                    <a:pt x="15525496" y="7388860"/>
                  </a:lnTo>
                  <a:lnTo>
                    <a:pt x="65151" y="7388860"/>
                  </a:lnTo>
                  <a:lnTo>
                    <a:pt x="65151" y="65024"/>
                  </a:lnTo>
                  <a:close/>
                  <a:moveTo>
                    <a:pt x="0" y="0"/>
                  </a:moveTo>
                  <a:lnTo>
                    <a:pt x="0" y="7453884"/>
                  </a:lnTo>
                  <a:lnTo>
                    <a:pt x="15589378" y="7453884"/>
                  </a:lnTo>
                  <a:lnTo>
                    <a:pt x="15589378" y="0"/>
                  </a:lnTo>
                  <a:close/>
                </a:path>
              </a:pathLst>
            </a:custGeom>
            <a:solidFill>
              <a:srgbClr val="FFFFFF"/>
            </a:solidFill>
          </p:spPr>
        </p:sp>
      </p:grpSp>
      <p:sp>
        <p:nvSpPr>
          <p:cNvPr name="TextBox 6" id="6"/>
          <p:cNvSpPr txBox="true"/>
          <p:nvPr/>
        </p:nvSpPr>
        <p:spPr>
          <a:xfrm rot="0">
            <a:off x="5849312" y="612981"/>
            <a:ext cx="5723925" cy="1184662"/>
          </a:xfrm>
          <a:prstGeom prst="rect">
            <a:avLst/>
          </a:prstGeom>
        </p:spPr>
        <p:txBody>
          <a:bodyPr anchor="t" rtlCol="false" tIns="0" lIns="0" bIns="0" rIns="0">
            <a:spAutoFit/>
          </a:bodyPr>
          <a:lstStyle/>
          <a:p>
            <a:pPr algn="l">
              <a:lnSpc>
                <a:spcPts val="9558"/>
              </a:lnSpc>
            </a:pPr>
            <a:r>
              <a:rPr lang="en-US" b="true" sz="6827">
                <a:solidFill>
                  <a:srgbClr val="FFFFFF"/>
                </a:solidFill>
                <a:latin typeface="League Spartan"/>
                <a:ea typeface="League Spartan"/>
                <a:cs typeface="League Spartan"/>
                <a:sym typeface="League Spartan"/>
              </a:rPr>
              <a:t>PROYECTOS</a:t>
            </a:r>
          </a:p>
        </p:txBody>
      </p:sp>
      <p:sp>
        <p:nvSpPr>
          <p:cNvPr name="TextBox 7" id="7"/>
          <p:cNvSpPr txBox="true"/>
          <p:nvPr/>
        </p:nvSpPr>
        <p:spPr>
          <a:xfrm rot="0">
            <a:off x="3972477" y="3160195"/>
            <a:ext cx="10820686" cy="3191875"/>
          </a:xfrm>
          <a:prstGeom prst="rect">
            <a:avLst/>
          </a:prstGeom>
        </p:spPr>
        <p:txBody>
          <a:bodyPr anchor="t" rtlCol="false" tIns="0" lIns="0" bIns="0" rIns="0">
            <a:spAutoFit/>
          </a:bodyPr>
          <a:lstStyle/>
          <a:p>
            <a:pPr algn="ctr">
              <a:lnSpc>
                <a:spcPts val="8907"/>
              </a:lnSpc>
            </a:pPr>
            <a:r>
              <a:rPr lang="en-US" sz="6362">
                <a:solidFill>
                  <a:srgbClr val="FFFFFF"/>
                </a:solidFill>
                <a:latin typeface="Arsenica Antiqua"/>
                <a:ea typeface="Arsenica Antiqua"/>
                <a:cs typeface="Arsenica Antiqua"/>
                <a:sym typeface="Arsenica Antiqua"/>
              </a:rPr>
              <a:t>Redes Vivas</a:t>
            </a:r>
          </a:p>
          <a:p>
            <a:pPr algn="ctr">
              <a:lnSpc>
                <a:spcPts val="7725"/>
              </a:lnSpc>
            </a:pPr>
            <a:r>
              <a:rPr lang="en-US" sz="5562">
                <a:solidFill>
                  <a:srgbClr val="FFFFFF"/>
                </a:solidFill>
                <a:latin typeface="Arsenica Antiqua"/>
                <a:ea typeface="Arsenica Antiqua"/>
                <a:cs typeface="Arsenica Antiqua"/>
                <a:sym typeface="Arsenica Antiqua"/>
              </a:rPr>
              <a:t>https://www.youtube.com/watch? v=6A9NNwdMKKE</a:t>
            </a: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65197" y="965197"/>
            <a:ext cx="16357597" cy="8356597"/>
            <a:chOff x="0" y="0"/>
            <a:chExt cx="16357600" cy="8356600"/>
          </a:xfrm>
        </p:grpSpPr>
        <p:sp>
          <p:nvSpPr>
            <p:cNvPr name="Freeform 3" id="3"/>
            <p:cNvSpPr/>
            <p:nvPr/>
          </p:nvSpPr>
          <p:spPr>
            <a:xfrm flipH="false" flipV="false" rot="0">
              <a:off x="63500" y="63500"/>
              <a:ext cx="16230600" cy="8229600"/>
            </a:xfrm>
            <a:custGeom>
              <a:avLst/>
              <a:gdLst/>
              <a:ahLst/>
              <a:cxnLst/>
              <a:rect r="r" b="b" t="t" l="l"/>
              <a:pathLst>
                <a:path h="8229600" w="16230600">
                  <a:moveTo>
                    <a:pt x="0" y="0"/>
                  </a:moveTo>
                  <a:lnTo>
                    <a:pt x="0" y="8229600"/>
                  </a:lnTo>
                  <a:lnTo>
                    <a:pt x="16230600" y="8229600"/>
                  </a:lnTo>
                  <a:lnTo>
                    <a:pt x="16230600" y="0"/>
                  </a:lnTo>
                  <a:close/>
                </a:path>
              </a:pathLst>
            </a:custGeom>
            <a:solidFill>
              <a:srgbClr val="4092A9"/>
            </a:solidFill>
          </p:spPr>
        </p:sp>
        <p:sp>
          <p:nvSpPr>
            <p:cNvPr name="Freeform 4" id="4"/>
            <p:cNvSpPr/>
            <p:nvPr/>
          </p:nvSpPr>
          <p:spPr>
            <a:xfrm flipH="false" flipV="false" rot="0">
              <a:off x="294894" y="309753"/>
              <a:ext cx="15700248" cy="7666609"/>
            </a:xfrm>
            <a:custGeom>
              <a:avLst/>
              <a:gdLst/>
              <a:ahLst/>
              <a:cxnLst/>
              <a:rect r="r" b="b" t="t" l="l"/>
              <a:pathLst>
                <a:path h="7666609" w="15700248">
                  <a:moveTo>
                    <a:pt x="15635224" y="65024"/>
                  </a:moveTo>
                  <a:lnTo>
                    <a:pt x="15635224" y="230759"/>
                  </a:lnTo>
                  <a:lnTo>
                    <a:pt x="15635224" y="7602474"/>
                  </a:lnTo>
                  <a:lnTo>
                    <a:pt x="65024" y="7602474"/>
                  </a:lnTo>
                  <a:lnTo>
                    <a:pt x="65024" y="65024"/>
                  </a:lnTo>
                  <a:close/>
                  <a:moveTo>
                    <a:pt x="0" y="0"/>
                  </a:moveTo>
                  <a:lnTo>
                    <a:pt x="0" y="7666609"/>
                  </a:lnTo>
                  <a:lnTo>
                    <a:pt x="15700248" y="7666609"/>
                  </a:lnTo>
                  <a:lnTo>
                    <a:pt x="15700248" y="0"/>
                  </a:lnTo>
                  <a:close/>
                </a:path>
              </a:pathLst>
            </a:custGeom>
            <a:solidFill>
              <a:srgbClr val="FFFFFF"/>
            </a:solidFill>
          </p:spPr>
        </p:sp>
      </p:grpSp>
      <p:sp>
        <p:nvSpPr>
          <p:cNvPr name="TextBox 5" id="5"/>
          <p:cNvSpPr txBox="true"/>
          <p:nvPr/>
        </p:nvSpPr>
        <p:spPr>
          <a:xfrm rot="0">
            <a:off x="6634286" y="1838354"/>
            <a:ext cx="5119602" cy="1057837"/>
          </a:xfrm>
          <a:prstGeom prst="rect">
            <a:avLst/>
          </a:prstGeom>
        </p:spPr>
        <p:txBody>
          <a:bodyPr anchor="t" rtlCol="false" tIns="0" lIns="0" bIns="0" rIns="0">
            <a:spAutoFit/>
          </a:bodyPr>
          <a:lstStyle/>
          <a:p>
            <a:pPr algn="l">
              <a:lnSpc>
                <a:spcPts val="8578"/>
              </a:lnSpc>
            </a:pPr>
            <a:r>
              <a:rPr lang="en-US" b="true" sz="6127">
                <a:solidFill>
                  <a:srgbClr val="FFFFFF"/>
                </a:solidFill>
                <a:latin typeface="League Spartan"/>
                <a:ea typeface="League Spartan"/>
                <a:cs typeface="League Spartan"/>
                <a:sym typeface="League Spartan"/>
              </a:rPr>
              <a:t>En definitiva</a:t>
            </a:r>
          </a:p>
        </p:txBody>
      </p:sp>
      <p:sp>
        <p:nvSpPr>
          <p:cNvPr name="TextBox 6" id="6"/>
          <p:cNvSpPr txBox="true"/>
          <p:nvPr/>
        </p:nvSpPr>
        <p:spPr>
          <a:xfrm rot="0">
            <a:off x="1935051" y="2965313"/>
            <a:ext cx="14666062" cy="5546760"/>
          </a:xfrm>
          <a:prstGeom prst="rect">
            <a:avLst/>
          </a:prstGeom>
        </p:spPr>
        <p:txBody>
          <a:bodyPr anchor="t" rtlCol="false" tIns="0" lIns="0" bIns="0" rIns="0">
            <a:spAutoFit/>
          </a:bodyPr>
          <a:lstStyle/>
          <a:p>
            <a:pPr algn="l">
              <a:lnSpc>
                <a:spcPts val="5401"/>
              </a:lnSpc>
            </a:pPr>
            <a:r>
              <a:rPr lang="en-US" sz="3874">
                <a:solidFill>
                  <a:srgbClr val="FFFFFF"/>
                </a:solidFill>
                <a:latin typeface="Arsenica Antiqua"/>
                <a:ea typeface="Arsenica Antiqua"/>
                <a:cs typeface="Arsenica Antiqua"/>
                <a:sym typeface="Arsenica Antiqua"/>
              </a:rPr>
              <a:t>Somos una parte fundamental en la cadena productiva del sector de la pesca. Las rederas gallegas representamos casi la totalidad del colectivo en España y en Europa. Es un conocimiento que se transmite de generación en generación y está en vías de desaparición. Forma parte de nuestra cultura como país y de nuestro pasado, pero necesita un futuro.</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153" r="-1562" b="-10123"/>
            </a:stretch>
          </a:blipFill>
        </p:spPr>
      </p:sp>
      <p:grpSp>
        <p:nvGrpSpPr>
          <p:cNvPr name="Group 3" id="3"/>
          <p:cNvGrpSpPr>
            <a:grpSpLocks noChangeAspect="true"/>
          </p:cNvGrpSpPr>
          <p:nvPr/>
        </p:nvGrpSpPr>
        <p:grpSpPr>
          <a:xfrm rot="0">
            <a:off x="1316774" y="1178643"/>
            <a:ext cx="6096457" cy="2514343"/>
            <a:chOff x="0" y="0"/>
            <a:chExt cx="6096457" cy="2514346"/>
          </a:xfrm>
        </p:grpSpPr>
        <p:sp>
          <p:nvSpPr>
            <p:cNvPr name="Freeform 4" id="4"/>
            <p:cNvSpPr/>
            <p:nvPr/>
          </p:nvSpPr>
          <p:spPr>
            <a:xfrm flipH="false" flipV="false" rot="0">
              <a:off x="0" y="0"/>
              <a:ext cx="6096508" cy="2514346"/>
            </a:xfrm>
            <a:custGeom>
              <a:avLst/>
              <a:gdLst/>
              <a:ahLst/>
              <a:cxnLst/>
              <a:rect r="r" b="b" t="t" l="l"/>
              <a:pathLst>
                <a:path h="2514346" w="6096508">
                  <a:moveTo>
                    <a:pt x="0" y="0"/>
                  </a:moveTo>
                  <a:lnTo>
                    <a:pt x="0" y="2514346"/>
                  </a:lnTo>
                  <a:lnTo>
                    <a:pt x="6096508" y="2514346"/>
                  </a:lnTo>
                  <a:lnTo>
                    <a:pt x="6096508" y="0"/>
                  </a:lnTo>
                  <a:close/>
                </a:path>
              </a:pathLst>
            </a:custGeom>
            <a:solidFill>
              <a:srgbClr val="31525E"/>
            </a:solidFill>
          </p:spPr>
        </p:sp>
      </p:grpSp>
      <p:sp>
        <p:nvSpPr>
          <p:cNvPr name="TextBox 5" id="5"/>
          <p:cNvSpPr txBox="true"/>
          <p:nvPr/>
        </p:nvSpPr>
        <p:spPr>
          <a:xfrm rot="0">
            <a:off x="1835887" y="1810150"/>
            <a:ext cx="5159254" cy="1054846"/>
          </a:xfrm>
          <a:prstGeom prst="rect">
            <a:avLst/>
          </a:prstGeom>
        </p:spPr>
        <p:txBody>
          <a:bodyPr anchor="t" rtlCol="false" tIns="0" lIns="0" bIns="0" rIns="0">
            <a:spAutoFit/>
          </a:bodyPr>
          <a:lstStyle/>
          <a:p>
            <a:pPr algn="l">
              <a:lnSpc>
                <a:spcPts val="7786"/>
              </a:lnSpc>
            </a:pPr>
            <a:r>
              <a:rPr lang="en-US" sz="5562">
                <a:solidFill>
                  <a:srgbClr val="FFFFFF"/>
                </a:solidFill>
                <a:latin typeface="Arsenica Antiqua"/>
                <a:ea typeface="Arsenica Antiqua"/>
                <a:cs typeface="Arsenica Antiqua"/>
                <a:sym typeface="Arsenica Antiqua"/>
              </a:rPr>
              <a:t>Muchas gracias.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706185"/>
            <a:ext cx="18288000" cy="13696950"/>
          </a:xfrm>
          <a:custGeom>
            <a:avLst/>
            <a:gdLst/>
            <a:ahLst/>
            <a:cxnLst/>
            <a:rect r="r" b="b" t="t" l="l"/>
            <a:pathLst>
              <a:path h="13696950" w="18288000">
                <a:moveTo>
                  <a:pt x="0" y="0"/>
                </a:moveTo>
                <a:lnTo>
                  <a:pt x="18288000" y="0"/>
                </a:lnTo>
                <a:lnTo>
                  <a:pt x="18288000" y="13696950"/>
                </a:lnTo>
                <a:lnTo>
                  <a:pt x="0" y="1369695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347359" y="6010837"/>
            <a:ext cx="14545066" cy="2249043"/>
            <a:chOff x="0" y="0"/>
            <a:chExt cx="14545056" cy="2249043"/>
          </a:xfrm>
        </p:grpSpPr>
        <p:sp>
          <p:nvSpPr>
            <p:cNvPr name="Freeform 4" id="4"/>
            <p:cNvSpPr/>
            <p:nvPr/>
          </p:nvSpPr>
          <p:spPr>
            <a:xfrm flipH="false" flipV="false" rot="0">
              <a:off x="0" y="0"/>
              <a:ext cx="14545056" cy="2249043"/>
            </a:xfrm>
            <a:custGeom>
              <a:avLst/>
              <a:gdLst/>
              <a:ahLst/>
              <a:cxnLst/>
              <a:rect r="r" b="b" t="t" l="l"/>
              <a:pathLst>
                <a:path h="2249043" w="14545056">
                  <a:moveTo>
                    <a:pt x="0" y="0"/>
                  </a:moveTo>
                  <a:lnTo>
                    <a:pt x="0" y="2249043"/>
                  </a:lnTo>
                  <a:lnTo>
                    <a:pt x="14545056" y="2249043"/>
                  </a:lnTo>
                  <a:lnTo>
                    <a:pt x="14545056" y="0"/>
                  </a:lnTo>
                  <a:close/>
                </a:path>
              </a:pathLst>
            </a:custGeom>
            <a:solidFill>
              <a:srgbClr val="4092A9"/>
            </a:solidFill>
          </p:spPr>
        </p:sp>
      </p:grpSp>
      <p:sp>
        <p:nvSpPr>
          <p:cNvPr name="TextBox 5" id="5"/>
          <p:cNvSpPr txBox="true"/>
          <p:nvPr/>
        </p:nvSpPr>
        <p:spPr>
          <a:xfrm rot="0">
            <a:off x="2954684" y="6358719"/>
            <a:ext cx="11606632" cy="1462611"/>
          </a:xfrm>
          <a:prstGeom prst="rect">
            <a:avLst/>
          </a:prstGeom>
        </p:spPr>
        <p:txBody>
          <a:bodyPr anchor="t" rtlCol="false" tIns="0" lIns="0" bIns="0" rIns="0">
            <a:spAutoFit/>
          </a:bodyPr>
          <a:lstStyle/>
          <a:p>
            <a:pPr algn="ctr">
              <a:lnSpc>
                <a:spcPts val="5803"/>
              </a:lnSpc>
            </a:pPr>
            <a:r>
              <a:rPr lang="en-US" b="true" sz="4157">
                <a:solidFill>
                  <a:srgbClr val="FFFFFF"/>
                </a:solidFill>
                <a:latin typeface="League Spartan"/>
                <a:ea typeface="League Spartan"/>
                <a:cs typeface="League Spartan"/>
                <a:sym typeface="League Spartan"/>
              </a:rPr>
              <a:t>Creada en 2004. De las 5 socias iniciales pasamos a las 25 actuales.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97507"/>
            <a:ext cx="8820150" cy="10189493"/>
          </a:xfrm>
          <a:custGeom>
            <a:avLst/>
            <a:gdLst/>
            <a:ahLst/>
            <a:cxnLst/>
            <a:rect r="r" b="b" t="t" l="l"/>
            <a:pathLst>
              <a:path h="10189493" w="8820150">
                <a:moveTo>
                  <a:pt x="0" y="0"/>
                </a:moveTo>
                <a:lnTo>
                  <a:pt x="8820150" y="0"/>
                </a:lnTo>
                <a:lnTo>
                  <a:pt x="8820150" y="10189493"/>
                </a:lnTo>
                <a:lnTo>
                  <a:pt x="0" y="10189493"/>
                </a:lnTo>
                <a:lnTo>
                  <a:pt x="0" y="0"/>
                </a:lnTo>
                <a:close/>
              </a:path>
            </a:pathLst>
          </a:custGeom>
          <a:blipFill>
            <a:blip r:embed="rId2"/>
            <a:stretch>
              <a:fillRect l="0" t="-3169" r="0" b="-20876"/>
            </a:stretch>
          </a:blipFill>
        </p:spPr>
      </p:sp>
      <p:grpSp>
        <p:nvGrpSpPr>
          <p:cNvPr name="Group 3" id="3"/>
          <p:cNvGrpSpPr>
            <a:grpSpLocks noChangeAspect="true"/>
          </p:cNvGrpSpPr>
          <p:nvPr/>
        </p:nvGrpSpPr>
        <p:grpSpPr>
          <a:xfrm rot="0">
            <a:off x="10193369" y="965197"/>
            <a:ext cx="7317619" cy="8356597"/>
            <a:chOff x="0" y="0"/>
            <a:chExt cx="7317613" cy="8356600"/>
          </a:xfrm>
        </p:grpSpPr>
        <p:sp>
          <p:nvSpPr>
            <p:cNvPr name="Freeform 4" id="4"/>
            <p:cNvSpPr/>
            <p:nvPr/>
          </p:nvSpPr>
          <p:spPr>
            <a:xfrm flipH="false" flipV="false" rot="0">
              <a:off x="63500" y="63500"/>
              <a:ext cx="7190613" cy="8229600"/>
            </a:xfrm>
            <a:custGeom>
              <a:avLst/>
              <a:gdLst/>
              <a:ahLst/>
              <a:cxnLst/>
              <a:rect r="r" b="b" t="t" l="l"/>
              <a:pathLst>
                <a:path h="8229600" w="7190613">
                  <a:moveTo>
                    <a:pt x="0" y="0"/>
                  </a:moveTo>
                  <a:lnTo>
                    <a:pt x="0" y="8229600"/>
                  </a:lnTo>
                  <a:lnTo>
                    <a:pt x="7190613" y="8229600"/>
                  </a:lnTo>
                  <a:lnTo>
                    <a:pt x="7190613" y="0"/>
                  </a:lnTo>
                  <a:close/>
                </a:path>
              </a:pathLst>
            </a:custGeom>
            <a:solidFill>
              <a:srgbClr val="4A97B9"/>
            </a:solidFill>
          </p:spPr>
        </p:sp>
        <p:sp>
          <p:nvSpPr>
            <p:cNvPr name="Freeform 5" id="5"/>
            <p:cNvSpPr/>
            <p:nvPr/>
          </p:nvSpPr>
          <p:spPr>
            <a:xfrm flipH="false" flipV="false" rot="0">
              <a:off x="294894" y="309753"/>
              <a:ext cx="6723253" cy="7667244"/>
            </a:xfrm>
            <a:custGeom>
              <a:avLst/>
              <a:gdLst/>
              <a:ahLst/>
              <a:cxnLst/>
              <a:rect r="r" b="b" t="t" l="l"/>
              <a:pathLst>
                <a:path h="7667244" w="6723253">
                  <a:moveTo>
                    <a:pt x="6658229" y="65024"/>
                  </a:moveTo>
                  <a:lnTo>
                    <a:pt x="6658229" y="230759"/>
                  </a:lnTo>
                  <a:lnTo>
                    <a:pt x="6658229" y="7602474"/>
                  </a:lnTo>
                  <a:lnTo>
                    <a:pt x="65024" y="7602474"/>
                  </a:lnTo>
                  <a:lnTo>
                    <a:pt x="65024" y="65024"/>
                  </a:lnTo>
                  <a:close/>
                  <a:moveTo>
                    <a:pt x="0" y="0"/>
                  </a:moveTo>
                  <a:lnTo>
                    <a:pt x="0" y="7667244"/>
                  </a:lnTo>
                  <a:lnTo>
                    <a:pt x="6723253" y="7667244"/>
                  </a:lnTo>
                  <a:lnTo>
                    <a:pt x="6723253" y="0"/>
                  </a:lnTo>
                  <a:close/>
                </a:path>
              </a:pathLst>
            </a:custGeom>
            <a:solidFill>
              <a:srgbClr val="FFFFFF"/>
            </a:solidFill>
          </p:spPr>
        </p:sp>
      </p:grpSp>
      <p:sp>
        <p:nvSpPr>
          <p:cNvPr name="TextBox 6" id="6"/>
          <p:cNvSpPr txBox="true"/>
          <p:nvPr/>
        </p:nvSpPr>
        <p:spPr>
          <a:xfrm rot="0">
            <a:off x="10838031" y="1629423"/>
            <a:ext cx="3811838" cy="2143592"/>
          </a:xfrm>
          <a:prstGeom prst="rect">
            <a:avLst/>
          </a:prstGeom>
        </p:spPr>
        <p:txBody>
          <a:bodyPr anchor="t" rtlCol="false" tIns="0" lIns="0" bIns="0" rIns="0">
            <a:spAutoFit/>
          </a:bodyPr>
          <a:lstStyle/>
          <a:p>
            <a:pPr algn="l">
              <a:lnSpc>
                <a:spcPts val="8552"/>
              </a:lnSpc>
            </a:pPr>
            <a:r>
              <a:rPr lang="en-US" b="true" sz="6126">
                <a:solidFill>
                  <a:srgbClr val="FFFFFF"/>
                </a:solidFill>
                <a:latin typeface="League Spartan"/>
                <a:ea typeface="League Spartan"/>
                <a:cs typeface="League Spartan"/>
                <a:sym typeface="League Spartan"/>
              </a:rPr>
              <a:t>Trabajo ancestral</a:t>
            </a:r>
          </a:p>
        </p:txBody>
      </p:sp>
      <p:sp>
        <p:nvSpPr>
          <p:cNvPr name="TextBox 7" id="7"/>
          <p:cNvSpPr txBox="true"/>
          <p:nvPr/>
        </p:nvSpPr>
        <p:spPr>
          <a:xfrm rot="0">
            <a:off x="10838031" y="5197954"/>
            <a:ext cx="6156103" cy="2803560"/>
          </a:xfrm>
          <a:prstGeom prst="rect">
            <a:avLst/>
          </a:prstGeom>
        </p:spPr>
        <p:txBody>
          <a:bodyPr anchor="t" rtlCol="false" tIns="0" lIns="0" bIns="0" rIns="0">
            <a:spAutoFit/>
          </a:bodyPr>
          <a:lstStyle/>
          <a:p>
            <a:pPr algn="l">
              <a:lnSpc>
                <a:spcPts val="5401"/>
              </a:lnSpc>
            </a:pPr>
            <a:r>
              <a:rPr lang="en-US" sz="3874">
                <a:solidFill>
                  <a:srgbClr val="FFFFFF"/>
                </a:solidFill>
                <a:latin typeface="Arsenica Antiqua"/>
                <a:ea typeface="Arsenica Antiqua"/>
                <a:cs typeface="Arsenica Antiqua"/>
                <a:sym typeface="Arsenica Antiqua"/>
              </a:rPr>
              <a:t>Transmitido de generación en generación. Falta de estudios reglados. Falta de bibliografía.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484630" y="1028700"/>
            <a:ext cx="10772775" cy="8229600"/>
          </a:xfrm>
          <a:custGeom>
            <a:avLst/>
            <a:gdLst/>
            <a:ahLst/>
            <a:cxnLst/>
            <a:rect r="r" b="b" t="t" l="l"/>
            <a:pathLst>
              <a:path h="8229600" w="10772775">
                <a:moveTo>
                  <a:pt x="0" y="0"/>
                </a:moveTo>
                <a:lnTo>
                  <a:pt x="10772775" y="0"/>
                </a:lnTo>
                <a:lnTo>
                  <a:pt x="10772775" y="8229600"/>
                </a:lnTo>
                <a:lnTo>
                  <a:pt x="0" y="8229600"/>
                </a:lnTo>
                <a:lnTo>
                  <a:pt x="0" y="0"/>
                </a:lnTo>
                <a:close/>
              </a:path>
            </a:pathLst>
          </a:custGeom>
          <a:blipFill>
            <a:blip r:embed="rId2"/>
            <a:stretch>
              <a:fillRect l="-981" t="0" r="-963" b="0"/>
            </a:stretch>
          </a:blipFill>
        </p:spPr>
      </p:sp>
      <p:grpSp>
        <p:nvGrpSpPr>
          <p:cNvPr name="Group 3" id="3"/>
          <p:cNvGrpSpPr>
            <a:grpSpLocks noChangeAspect="true"/>
          </p:cNvGrpSpPr>
          <p:nvPr/>
        </p:nvGrpSpPr>
        <p:grpSpPr>
          <a:xfrm rot="0">
            <a:off x="965197" y="965197"/>
            <a:ext cx="5255771" cy="8356597"/>
            <a:chOff x="0" y="0"/>
            <a:chExt cx="5255768" cy="8356600"/>
          </a:xfrm>
        </p:grpSpPr>
        <p:sp>
          <p:nvSpPr>
            <p:cNvPr name="Freeform 4" id="4"/>
            <p:cNvSpPr/>
            <p:nvPr/>
          </p:nvSpPr>
          <p:spPr>
            <a:xfrm flipH="false" flipV="false" rot="0">
              <a:off x="63500" y="63500"/>
              <a:ext cx="5128768" cy="8229600"/>
            </a:xfrm>
            <a:custGeom>
              <a:avLst/>
              <a:gdLst/>
              <a:ahLst/>
              <a:cxnLst/>
              <a:rect r="r" b="b" t="t" l="l"/>
              <a:pathLst>
                <a:path h="8229600" w="5128768">
                  <a:moveTo>
                    <a:pt x="0" y="0"/>
                  </a:moveTo>
                  <a:lnTo>
                    <a:pt x="0" y="8229600"/>
                  </a:lnTo>
                  <a:lnTo>
                    <a:pt x="5128768" y="8229600"/>
                  </a:lnTo>
                  <a:lnTo>
                    <a:pt x="5128768" y="0"/>
                  </a:lnTo>
                  <a:close/>
                </a:path>
              </a:pathLst>
            </a:custGeom>
            <a:solidFill>
              <a:srgbClr val="2A363F"/>
            </a:solidFill>
          </p:spPr>
        </p:sp>
        <p:sp>
          <p:nvSpPr>
            <p:cNvPr name="Freeform 5" id="5"/>
            <p:cNvSpPr/>
            <p:nvPr/>
          </p:nvSpPr>
          <p:spPr>
            <a:xfrm flipH="false" flipV="false" rot="0">
              <a:off x="294894" y="309753"/>
              <a:ext cx="4624324" cy="7665339"/>
            </a:xfrm>
            <a:custGeom>
              <a:avLst/>
              <a:gdLst/>
              <a:ahLst/>
              <a:cxnLst/>
              <a:rect r="r" b="b" t="t" l="l"/>
              <a:pathLst>
                <a:path h="7665339" w="4624324">
                  <a:moveTo>
                    <a:pt x="4559300" y="65024"/>
                  </a:moveTo>
                  <a:lnTo>
                    <a:pt x="4559300" y="230759"/>
                  </a:lnTo>
                  <a:lnTo>
                    <a:pt x="4559300" y="7602474"/>
                  </a:lnTo>
                  <a:lnTo>
                    <a:pt x="65024" y="7602474"/>
                  </a:lnTo>
                  <a:lnTo>
                    <a:pt x="65024" y="65024"/>
                  </a:lnTo>
                  <a:close/>
                  <a:moveTo>
                    <a:pt x="0" y="0"/>
                  </a:moveTo>
                  <a:lnTo>
                    <a:pt x="0" y="7665339"/>
                  </a:lnTo>
                  <a:lnTo>
                    <a:pt x="4624324" y="7665339"/>
                  </a:lnTo>
                  <a:lnTo>
                    <a:pt x="4624324" y="0"/>
                  </a:lnTo>
                  <a:close/>
                </a:path>
              </a:pathLst>
            </a:custGeom>
            <a:solidFill>
              <a:srgbClr val="FFFFFF"/>
            </a:solidFill>
          </p:spPr>
        </p:sp>
        <p:sp>
          <p:nvSpPr>
            <p:cNvPr name="Freeform 6" id="6"/>
            <p:cNvSpPr/>
            <p:nvPr/>
          </p:nvSpPr>
          <p:spPr>
            <a:xfrm flipH="false" flipV="false" rot="0">
              <a:off x="1116838" y="3368802"/>
              <a:ext cx="114554" cy="114554"/>
            </a:xfrm>
            <a:custGeom>
              <a:avLst/>
              <a:gdLst/>
              <a:ahLst/>
              <a:cxnLst/>
              <a:rect r="r" b="b" t="t" l="l"/>
              <a:pathLst>
                <a:path h="114554" w="114554">
                  <a:moveTo>
                    <a:pt x="114554" y="57277"/>
                  </a:moveTo>
                  <a:cubicBezTo>
                    <a:pt x="114554" y="61087"/>
                    <a:pt x="114173" y="64770"/>
                    <a:pt x="113411" y="68453"/>
                  </a:cubicBezTo>
                  <a:cubicBezTo>
                    <a:pt x="112649" y="72136"/>
                    <a:pt x="111633" y="75692"/>
                    <a:pt x="110109" y="79121"/>
                  </a:cubicBezTo>
                  <a:cubicBezTo>
                    <a:pt x="108585" y="82550"/>
                    <a:pt x="106934" y="85852"/>
                    <a:pt x="104775" y="89027"/>
                  </a:cubicBezTo>
                  <a:cubicBezTo>
                    <a:pt x="102616" y="92202"/>
                    <a:pt x="100330" y="94996"/>
                    <a:pt x="97663" y="97663"/>
                  </a:cubicBezTo>
                  <a:cubicBezTo>
                    <a:pt x="94996" y="100330"/>
                    <a:pt x="92075" y="102743"/>
                    <a:pt x="89027" y="104775"/>
                  </a:cubicBezTo>
                  <a:cubicBezTo>
                    <a:pt x="85979" y="106807"/>
                    <a:pt x="82550" y="108585"/>
                    <a:pt x="79121" y="110109"/>
                  </a:cubicBezTo>
                  <a:cubicBezTo>
                    <a:pt x="75692" y="111633"/>
                    <a:pt x="72136" y="112649"/>
                    <a:pt x="68453" y="113411"/>
                  </a:cubicBezTo>
                  <a:cubicBezTo>
                    <a:pt x="64770" y="114173"/>
                    <a:pt x="61087" y="114554"/>
                    <a:pt x="57277" y="114554"/>
                  </a:cubicBezTo>
                  <a:cubicBezTo>
                    <a:pt x="53467" y="114554"/>
                    <a:pt x="49784" y="114173"/>
                    <a:pt x="46101" y="113411"/>
                  </a:cubicBezTo>
                  <a:cubicBezTo>
                    <a:pt x="42418" y="112649"/>
                    <a:pt x="38862" y="111633"/>
                    <a:pt x="35433" y="110109"/>
                  </a:cubicBezTo>
                  <a:cubicBezTo>
                    <a:pt x="32004" y="108585"/>
                    <a:pt x="28702" y="106934"/>
                    <a:pt x="25527" y="104775"/>
                  </a:cubicBezTo>
                  <a:cubicBezTo>
                    <a:pt x="22352" y="102616"/>
                    <a:pt x="19558" y="100330"/>
                    <a:pt x="16891" y="97663"/>
                  </a:cubicBezTo>
                  <a:cubicBezTo>
                    <a:pt x="14224" y="94996"/>
                    <a:pt x="11811" y="92075"/>
                    <a:pt x="9779" y="89027"/>
                  </a:cubicBezTo>
                  <a:cubicBezTo>
                    <a:pt x="7747" y="85979"/>
                    <a:pt x="5969" y="82550"/>
                    <a:pt x="4445" y="79121"/>
                  </a:cubicBezTo>
                  <a:cubicBezTo>
                    <a:pt x="2921" y="75692"/>
                    <a:pt x="1905" y="72136"/>
                    <a:pt x="1143" y="68453"/>
                  </a:cubicBezTo>
                  <a:cubicBezTo>
                    <a:pt x="381" y="64770"/>
                    <a:pt x="0" y="61087"/>
                    <a:pt x="0" y="57277"/>
                  </a:cubicBezTo>
                  <a:cubicBezTo>
                    <a:pt x="0" y="53467"/>
                    <a:pt x="381" y="49784"/>
                    <a:pt x="1143" y="46101"/>
                  </a:cubicBezTo>
                  <a:cubicBezTo>
                    <a:pt x="1905" y="42418"/>
                    <a:pt x="2921" y="38862"/>
                    <a:pt x="4445" y="35433"/>
                  </a:cubicBezTo>
                  <a:cubicBezTo>
                    <a:pt x="5969" y="32004"/>
                    <a:pt x="7620" y="28702"/>
                    <a:pt x="9779" y="25527"/>
                  </a:cubicBezTo>
                  <a:cubicBezTo>
                    <a:pt x="11938" y="22352"/>
                    <a:pt x="14224" y="19558"/>
                    <a:pt x="16891" y="16891"/>
                  </a:cubicBezTo>
                  <a:cubicBezTo>
                    <a:pt x="19558" y="14224"/>
                    <a:pt x="22479" y="11811"/>
                    <a:pt x="25527" y="9779"/>
                  </a:cubicBezTo>
                  <a:cubicBezTo>
                    <a:pt x="28575" y="7747"/>
                    <a:pt x="32004" y="5969"/>
                    <a:pt x="35433" y="4445"/>
                  </a:cubicBezTo>
                  <a:cubicBezTo>
                    <a:pt x="38862" y="2920"/>
                    <a:pt x="42418" y="1905"/>
                    <a:pt x="46101" y="1143"/>
                  </a:cubicBezTo>
                  <a:cubicBezTo>
                    <a:pt x="49784" y="381"/>
                    <a:pt x="53467" y="0"/>
                    <a:pt x="57277" y="0"/>
                  </a:cubicBezTo>
                  <a:cubicBezTo>
                    <a:pt x="61087" y="0"/>
                    <a:pt x="64770" y="381"/>
                    <a:pt x="68453" y="1143"/>
                  </a:cubicBezTo>
                  <a:cubicBezTo>
                    <a:pt x="72136" y="1905"/>
                    <a:pt x="75692" y="2921"/>
                    <a:pt x="79121" y="4445"/>
                  </a:cubicBezTo>
                  <a:cubicBezTo>
                    <a:pt x="82550" y="5969"/>
                    <a:pt x="85852" y="7620"/>
                    <a:pt x="89027" y="9779"/>
                  </a:cubicBezTo>
                  <a:cubicBezTo>
                    <a:pt x="92202" y="11938"/>
                    <a:pt x="94996" y="14224"/>
                    <a:pt x="97663" y="16891"/>
                  </a:cubicBezTo>
                  <a:cubicBezTo>
                    <a:pt x="100330" y="19558"/>
                    <a:pt x="102743" y="22479"/>
                    <a:pt x="104775" y="25527"/>
                  </a:cubicBezTo>
                  <a:cubicBezTo>
                    <a:pt x="106807" y="28575"/>
                    <a:pt x="108585" y="32004"/>
                    <a:pt x="110109" y="35433"/>
                  </a:cubicBezTo>
                  <a:cubicBezTo>
                    <a:pt x="111633" y="38862"/>
                    <a:pt x="112649" y="42418"/>
                    <a:pt x="113411" y="46101"/>
                  </a:cubicBezTo>
                  <a:cubicBezTo>
                    <a:pt x="114173" y="49784"/>
                    <a:pt x="114554" y="53467"/>
                    <a:pt x="114554" y="57277"/>
                  </a:cubicBezTo>
                  <a:close/>
                </a:path>
              </a:pathLst>
            </a:custGeom>
            <a:solidFill>
              <a:srgbClr val="FFFFFF"/>
            </a:solidFill>
          </p:spPr>
        </p:sp>
        <p:sp>
          <p:nvSpPr>
            <p:cNvPr name="Freeform 7" id="7"/>
            <p:cNvSpPr/>
            <p:nvPr/>
          </p:nvSpPr>
          <p:spPr>
            <a:xfrm flipH="false" flipV="false" rot="0">
              <a:off x="1116838" y="4740402"/>
              <a:ext cx="114554" cy="114554"/>
            </a:xfrm>
            <a:custGeom>
              <a:avLst/>
              <a:gdLst/>
              <a:ahLst/>
              <a:cxnLst/>
              <a:rect r="r" b="b" t="t" l="l"/>
              <a:pathLst>
                <a:path h="114554" w="114554">
                  <a:moveTo>
                    <a:pt x="114554" y="57277"/>
                  </a:moveTo>
                  <a:cubicBezTo>
                    <a:pt x="114554" y="61087"/>
                    <a:pt x="114173" y="64770"/>
                    <a:pt x="113411" y="68453"/>
                  </a:cubicBezTo>
                  <a:cubicBezTo>
                    <a:pt x="112649" y="72136"/>
                    <a:pt x="111633" y="75692"/>
                    <a:pt x="110109" y="79121"/>
                  </a:cubicBezTo>
                  <a:cubicBezTo>
                    <a:pt x="108585" y="82550"/>
                    <a:pt x="106934" y="85852"/>
                    <a:pt x="104775" y="89027"/>
                  </a:cubicBezTo>
                  <a:cubicBezTo>
                    <a:pt x="102616" y="92202"/>
                    <a:pt x="100330" y="94996"/>
                    <a:pt x="97663" y="97663"/>
                  </a:cubicBezTo>
                  <a:cubicBezTo>
                    <a:pt x="94996" y="100330"/>
                    <a:pt x="92075" y="102743"/>
                    <a:pt x="89027" y="104775"/>
                  </a:cubicBezTo>
                  <a:cubicBezTo>
                    <a:pt x="85979" y="106807"/>
                    <a:pt x="82550" y="108585"/>
                    <a:pt x="79121" y="110109"/>
                  </a:cubicBezTo>
                  <a:cubicBezTo>
                    <a:pt x="75692" y="111633"/>
                    <a:pt x="72136" y="112649"/>
                    <a:pt x="68453" y="113411"/>
                  </a:cubicBezTo>
                  <a:cubicBezTo>
                    <a:pt x="64770" y="114173"/>
                    <a:pt x="61087" y="114554"/>
                    <a:pt x="57277" y="114554"/>
                  </a:cubicBezTo>
                  <a:cubicBezTo>
                    <a:pt x="53467" y="114554"/>
                    <a:pt x="49784" y="114173"/>
                    <a:pt x="46101" y="113411"/>
                  </a:cubicBezTo>
                  <a:cubicBezTo>
                    <a:pt x="42418" y="112649"/>
                    <a:pt x="38862" y="111633"/>
                    <a:pt x="35433" y="110109"/>
                  </a:cubicBezTo>
                  <a:cubicBezTo>
                    <a:pt x="32004" y="108585"/>
                    <a:pt x="28702" y="106934"/>
                    <a:pt x="25527" y="104775"/>
                  </a:cubicBezTo>
                  <a:cubicBezTo>
                    <a:pt x="22352" y="102616"/>
                    <a:pt x="19558" y="100330"/>
                    <a:pt x="16891" y="97663"/>
                  </a:cubicBezTo>
                  <a:cubicBezTo>
                    <a:pt x="14224" y="94996"/>
                    <a:pt x="11811" y="92075"/>
                    <a:pt x="9779" y="89027"/>
                  </a:cubicBezTo>
                  <a:cubicBezTo>
                    <a:pt x="7747" y="85979"/>
                    <a:pt x="5969" y="82550"/>
                    <a:pt x="4445" y="79121"/>
                  </a:cubicBezTo>
                  <a:cubicBezTo>
                    <a:pt x="2921" y="75692"/>
                    <a:pt x="1905" y="72136"/>
                    <a:pt x="1143" y="68453"/>
                  </a:cubicBezTo>
                  <a:cubicBezTo>
                    <a:pt x="381" y="64770"/>
                    <a:pt x="0" y="61087"/>
                    <a:pt x="0" y="57277"/>
                  </a:cubicBezTo>
                  <a:cubicBezTo>
                    <a:pt x="0" y="53467"/>
                    <a:pt x="381" y="49784"/>
                    <a:pt x="1143" y="46101"/>
                  </a:cubicBezTo>
                  <a:cubicBezTo>
                    <a:pt x="1905" y="42418"/>
                    <a:pt x="2921" y="38862"/>
                    <a:pt x="4445" y="35433"/>
                  </a:cubicBezTo>
                  <a:cubicBezTo>
                    <a:pt x="5969" y="32004"/>
                    <a:pt x="7620" y="28702"/>
                    <a:pt x="9779" y="25527"/>
                  </a:cubicBezTo>
                  <a:cubicBezTo>
                    <a:pt x="11938" y="22352"/>
                    <a:pt x="14224" y="19558"/>
                    <a:pt x="16891" y="16891"/>
                  </a:cubicBezTo>
                  <a:cubicBezTo>
                    <a:pt x="19558" y="14224"/>
                    <a:pt x="22479" y="11811"/>
                    <a:pt x="25527" y="9779"/>
                  </a:cubicBezTo>
                  <a:cubicBezTo>
                    <a:pt x="28575" y="7747"/>
                    <a:pt x="32004" y="5969"/>
                    <a:pt x="35433" y="4445"/>
                  </a:cubicBezTo>
                  <a:cubicBezTo>
                    <a:pt x="38862" y="2920"/>
                    <a:pt x="42418" y="1905"/>
                    <a:pt x="46101" y="1143"/>
                  </a:cubicBezTo>
                  <a:cubicBezTo>
                    <a:pt x="49784" y="381"/>
                    <a:pt x="53467" y="0"/>
                    <a:pt x="57277" y="0"/>
                  </a:cubicBezTo>
                  <a:cubicBezTo>
                    <a:pt x="61087" y="0"/>
                    <a:pt x="64770" y="381"/>
                    <a:pt x="68453" y="1143"/>
                  </a:cubicBezTo>
                  <a:cubicBezTo>
                    <a:pt x="72136" y="1905"/>
                    <a:pt x="75692" y="2921"/>
                    <a:pt x="79121" y="4445"/>
                  </a:cubicBezTo>
                  <a:cubicBezTo>
                    <a:pt x="82550" y="5969"/>
                    <a:pt x="85852" y="7620"/>
                    <a:pt x="89027" y="9779"/>
                  </a:cubicBezTo>
                  <a:cubicBezTo>
                    <a:pt x="92202" y="11938"/>
                    <a:pt x="94996" y="14224"/>
                    <a:pt x="97663" y="16891"/>
                  </a:cubicBezTo>
                  <a:cubicBezTo>
                    <a:pt x="100330" y="19558"/>
                    <a:pt x="102743" y="22479"/>
                    <a:pt x="104775" y="25527"/>
                  </a:cubicBezTo>
                  <a:cubicBezTo>
                    <a:pt x="106807" y="28575"/>
                    <a:pt x="108585" y="32004"/>
                    <a:pt x="110109" y="35433"/>
                  </a:cubicBezTo>
                  <a:cubicBezTo>
                    <a:pt x="111633" y="38862"/>
                    <a:pt x="112649" y="42418"/>
                    <a:pt x="113411" y="46101"/>
                  </a:cubicBezTo>
                  <a:cubicBezTo>
                    <a:pt x="114173" y="49784"/>
                    <a:pt x="114554" y="53467"/>
                    <a:pt x="114554" y="57277"/>
                  </a:cubicBezTo>
                  <a:close/>
                </a:path>
              </a:pathLst>
            </a:custGeom>
            <a:solidFill>
              <a:srgbClr val="FFFFFF"/>
            </a:solidFill>
          </p:spPr>
        </p:sp>
        <p:sp>
          <p:nvSpPr>
            <p:cNvPr name="Freeform 8" id="8"/>
            <p:cNvSpPr/>
            <p:nvPr/>
          </p:nvSpPr>
          <p:spPr>
            <a:xfrm flipH="false" flipV="false" rot="0">
              <a:off x="1116838" y="5426202"/>
              <a:ext cx="114554" cy="114554"/>
            </a:xfrm>
            <a:custGeom>
              <a:avLst/>
              <a:gdLst/>
              <a:ahLst/>
              <a:cxnLst/>
              <a:rect r="r" b="b" t="t" l="l"/>
              <a:pathLst>
                <a:path h="114554" w="114554">
                  <a:moveTo>
                    <a:pt x="114554" y="57277"/>
                  </a:moveTo>
                  <a:cubicBezTo>
                    <a:pt x="114554" y="61087"/>
                    <a:pt x="114173" y="64770"/>
                    <a:pt x="113411" y="68453"/>
                  </a:cubicBezTo>
                  <a:cubicBezTo>
                    <a:pt x="112649" y="72136"/>
                    <a:pt x="111633" y="75692"/>
                    <a:pt x="110109" y="79121"/>
                  </a:cubicBezTo>
                  <a:cubicBezTo>
                    <a:pt x="108585" y="82550"/>
                    <a:pt x="106934" y="85852"/>
                    <a:pt x="104775" y="89027"/>
                  </a:cubicBezTo>
                  <a:cubicBezTo>
                    <a:pt x="102616" y="92202"/>
                    <a:pt x="100330" y="94996"/>
                    <a:pt x="97663" y="97663"/>
                  </a:cubicBezTo>
                  <a:cubicBezTo>
                    <a:pt x="94996" y="100330"/>
                    <a:pt x="92075" y="102743"/>
                    <a:pt x="89027" y="104775"/>
                  </a:cubicBezTo>
                  <a:cubicBezTo>
                    <a:pt x="85979" y="106807"/>
                    <a:pt x="82550" y="108585"/>
                    <a:pt x="79121" y="110109"/>
                  </a:cubicBezTo>
                  <a:cubicBezTo>
                    <a:pt x="75692" y="111633"/>
                    <a:pt x="72136" y="112649"/>
                    <a:pt x="68453" y="113411"/>
                  </a:cubicBezTo>
                  <a:cubicBezTo>
                    <a:pt x="64770" y="114173"/>
                    <a:pt x="61087" y="114554"/>
                    <a:pt x="57277" y="114554"/>
                  </a:cubicBezTo>
                  <a:cubicBezTo>
                    <a:pt x="53467" y="114554"/>
                    <a:pt x="49784" y="114173"/>
                    <a:pt x="46101" y="113411"/>
                  </a:cubicBezTo>
                  <a:cubicBezTo>
                    <a:pt x="42418" y="112649"/>
                    <a:pt x="38862" y="111633"/>
                    <a:pt x="35433" y="110109"/>
                  </a:cubicBezTo>
                  <a:cubicBezTo>
                    <a:pt x="32004" y="108585"/>
                    <a:pt x="28702" y="106934"/>
                    <a:pt x="25527" y="104775"/>
                  </a:cubicBezTo>
                  <a:cubicBezTo>
                    <a:pt x="22352" y="102616"/>
                    <a:pt x="19558" y="100330"/>
                    <a:pt x="16891" y="97663"/>
                  </a:cubicBezTo>
                  <a:cubicBezTo>
                    <a:pt x="14224" y="94996"/>
                    <a:pt x="11811" y="92075"/>
                    <a:pt x="9779" y="89027"/>
                  </a:cubicBezTo>
                  <a:cubicBezTo>
                    <a:pt x="7747" y="85979"/>
                    <a:pt x="5969" y="82550"/>
                    <a:pt x="4445" y="79121"/>
                  </a:cubicBezTo>
                  <a:cubicBezTo>
                    <a:pt x="2921" y="75692"/>
                    <a:pt x="1905" y="72136"/>
                    <a:pt x="1143" y="68453"/>
                  </a:cubicBezTo>
                  <a:cubicBezTo>
                    <a:pt x="381" y="64770"/>
                    <a:pt x="0" y="61087"/>
                    <a:pt x="0" y="57277"/>
                  </a:cubicBezTo>
                  <a:cubicBezTo>
                    <a:pt x="0" y="53467"/>
                    <a:pt x="381" y="49784"/>
                    <a:pt x="1143" y="46101"/>
                  </a:cubicBezTo>
                  <a:cubicBezTo>
                    <a:pt x="1905" y="42418"/>
                    <a:pt x="2921" y="38862"/>
                    <a:pt x="4445" y="35433"/>
                  </a:cubicBezTo>
                  <a:cubicBezTo>
                    <a:pt x="5969" y="32004"/>
                    <a:pt x="7620" y="28702"/>
                    <a:pt x="9779" y="25527"/>
                  </a:cubicBezTo>
                  <a:cubicBezTo>
                    <a:pt x="11938" y="22352"/>
                    <a:pt x="14224" y="19558"/>
                    <a:pt x="16891" y="16891"/>
                  </a:cubicBezTo>
                  <a:cubicBezTo>
                    <a:pt x="19558" y="14224"/>
                    <a:pt x="22479" y="11811"/>
                    <a:pt x="25527" y="9779"/>
                  </a:cubicBezTo>
                  <a:cubicBezTo>
                    <a:pt x="28575" y="7747"/>
                    <a:pt x="32004" y="5969"/>
                    <a:pt x="35433" y="4445"/>
                  </a:cubicBezTo>
                  <a:cubicBezTo>
                    <a:pt x="38862" y="2920"/>
                    <a:pt x="42418" y="1905"/>
                    <a:pt x="46101" y="1143"/>
                  </a:cubicBezTo>
                  <a:cubicBezTo>
                    <a:pt x="49784" y="381"/>
                    <a:pt x="53467" y="0"/>
                    <a:pt x="57277" y="0"/>
                  </a:cubicBezTo>
                  <a:cubicBezTo>
                    <a:pt x="61087" y="0"/>
                    <a:pt x="64770" y="381"/>
                    <a:pt x="68453" y="1143"/>
                  </a:cubicBezTo>
                  <a:cubicBezTo>
                    <a:pt x="72136" y="1905"/>
                    <a:pt x="75692" y="2921"/>
                    <a:pt x="79121" y="4445"/>
                  </a:cubicBezTo>
                  <a:cubicBezTo>
                    <a:pt x="82550" y="5969"/>
                    <a:pt x="85852" y="7620"/>
                    <a:pt x="89027" y="9779"/>
                  </a:cubicBezTo>
                  <a:cubicBezTo>
                    <a:pt x="92202" y="11938"/>
                    <a:pt x="94996" y="14224"/>
                    <a:pt x="97663" y="16891"/>
                  </a:cubicBezTo>
                  <a:cubicBezTo>
                    <a:pt x="100330" y="19558"/>
                    <a:pt x="102743" y="22479"/>
                    <a:pt x="104775" y="25527"/>
                  </a:cubicBezTo>
                  <a:cubicBezTo>
                    <a:pt x="106807" y="28575"/>
                    <a:pt x="108585" y="32004"/>
                    <a:pt x="110109" y="35433"/>
                  </a:cubicBezTo>
                  <a:cubicBezTo>
                    <a:pt x="111633" y="38862"/>
                    <a:pt x="112649" y="42418"/>
                    <a:pt x="113411" y="46101"/>
                  </a:cubicBezTo>
                  <a:cubicBezTo>
                    <a:pt x="114173" y="49784"/>
                    <a:pt x="114554" y="53467"/>
                    <a:pt x="114554" y="57277"/>
                  </a:cubicBezTo>
                  <a:close/>
                </a:path>
              </a:pathLst>
            </a:custGeom>
            <a:solidFill>
              <a:srgbClr val="FFFFFF"/>
            </a:solidFill>
          </p:spPr>
        </p:sp>
      </p:grpSp>
      <p:sp>
        <p:nvSpPr>
          <p:cNvPr name="TextBox 9" id="9"/>
          <p:cNvSpPr txBox="true"/>
          <p:nvPr/>
        </p:nvSpPr>
        <p:spPr>
          <a:xfrm rot="0">
            <a:off x="1597390" y="1627346"/>
            <a:ext cx="4085311" cy="5047136"/>
          </a:xfrm>
          <a:prstGeom prst="rect">
            <a:avLst/>
          </a:prstGeom>
        </p:spPr>
        <p:txBody>
          <a:bodyPr anchor="t" rtlCol="false" tIns="0" lIns="0" bIns="0" rIns="0">
            <a:spAutoFit/>
          </a:bodyPr>
          <a:lstStyle/>
          <a:p>
            <a:pPr algn="l">
              <a:lnSpc>
                <a:spcPts val="7275"/>
              </a:lnSpc>
            </a:pPr>
            <a:r>
              <a:rPr lang="en-US" b="true" sz="5226">
                <a:solidFill>
                  <a:srgbClr val="FFFFFF"/>
                </a:solidFill>
                <a:latin typeface="League Spartan"/>
                <a:ea typeface="League Spartan"/>
                <a:cs typeface="League Spartan"/>
                <a:sym typeface="League Spartan"/>
              </a:rPr>
              <a:t>Tipos de aparejos</a:t>
            </a:r>
          </a:p>
          <a:p>
            <a:pPr algn="l">
              <a:lnSpc>
                <a:spcPts val="5401"/>
              </a:lnSpc>
            </a:pPr>
            <a:r>
              <a:rPr lang="en-US" sz="3874">
                <a:solidFill>
                  <a:srgbClr val="FFFFFF"/>
                </a:solidFill>
                <a:latin typeface="Arsenica Antiqua"/>
                <a:ea typeface="Arsenica Antiqua"/>
                <a:cs typeface="Arsenica Antiqua"/>
                <a:sym typeface="Arsenica Antiqua"/>
              </a:rPr>
              <a:t>Redes cerco Palangre Artes menores</a:t>
            </a:r>
          </a:p>
        </p:txBody>
      </p:sp>
      <p:sp>
        <p:nvSpPr>
          <p:cNvPr name="TextBox 10" id="10"/>
          <p:cNvSpPr txBox="true"/>
          <p:nvPr/>
        </p:nvSpPr>
        <p:spPr>
          <a:xfrm rot="0">
            <a:off x="5066281" y="3935587"/>
            <a:ext cx="549564" cy="746160"/>
          </a:xfrm>
          <a:prstGeom prst="rect">
            <a:avLst/>
          </a:prstGeom>
        </p:spPr>
        <p:txBody>
          <a:bodyPr anchor="t" rtlCol="false" tIns="0" lIns="0" bIns="0" rIns="0">
            <a:spAutoFit/>
          </a:bodyPr>
          <a:lstStyle/>
          <a:p>
            <a:pPr algn="l">
              <a:lnSpc>
                <a:spcPts val="5401"/>
              </a:lnSpc>
            </a:pPr>
            <a:r>
              <a:rPr lang="en-US" sz="3874">
                <a:solidFill>
                  <a:srgbClr val="FFFFFF"/>
                </a:solidFill>
                <a:latin typeface="Arsenica Antiqua"/>
                <a:ea typeface="Arsenica Antiqua"/>
                <a:cs typeface="Arsenica Antiqua"/>
                <a:sym typeface="Arsenica Antiqua"/>
              </a:rPr>
              <a:t>de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09136" y="0"/>
            <a:ext cx="22907625" cy="10287000"/>
          </a:xfrm>
          <a:custGeom>
            <a:avLst/>
            <a:gdLst/>
            <a:ahLst/>
            <a:cxnLst/>
            <a:rect r="r" b="b" t="t" l="l"/>
            <a:pathLst>
              <a:path h="10287000" w="22907625">
                <a:moveTo>
                  <a:pt x="0" y="0"/>
                </a:moveTo>
                <a:lnTo>
                  <a:pt x="22907625" y="0"/>
                </a:lnTo>
                <a:lnTo>
                  <a:pt x="22907625" y="10287000"/>
                </a:lnTo>
                <a:lnTo>
                  <a:pt x="0" y="1028700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0" y="6221025"/>
            <a:ext cx="9144000" cy="3858758"/>
            <a:chOff x="0" y="0"/>
            <a:chExt cx="9144000" cy="3858755"/>
          </a:xfrm>
        </p:grpSpPr>
        <p:sp>
          <p:nvSpPr>
            <p:cNvPr name="Freeform 4" id="4"/>
            <p:cNvSpPr/>
            <p:nvPr/>
          </p:nvSpPr>
          <p:spPr>
            <a:xfrm flipH="false" flipV="false" rot="0">
              <a:off x="0" y="0"/>
              <a:ext cx="9144000" cy="3858768"/>
            </a:xfrm>
            <a:custGeom>
              <a:avLst/>
              <a:gdLst/>
              <a:ahLst/>
              <a:cxnLst/>
              <a:rect r="r" b="b" t="t" l="l"/>
              <a:pathLst>
                <a:path h="3858768" w="9144000">
                  <a:moveTo>
                    <a:pt x="0" y="0"/>
                  </a:moveTo>
                  <a:lnTo>
                    <a:pt x="0" y="3858768"/>
                  </a:lnTo>
                  <a:lnTo>
                    <a:pt x="9144000" y="3858768"/>
                  </a:lnTo>
                  <a:lnTo>
                    <a:pt x="9144000" y="0"/>
                  </a:lnTo>
                  <a:close/>
                </a:path>
              </a:pathLst>
            </a:custGeom>
            <a:solidFill>
              <a:srgbClr val="31525E"/>
            </a:solidFill>
          </p:spPr>
        </p:sp>
      </p:grpSp>
      <p:sp>
        <p:nvSpPr>
          <p:cNvPr name="TextBox 5" id="5"/>
          <p:cNvSpPr txBox="true"/>
          <p:nvPr/>
        </p:nvSpPr>
        <p:spPr>
          <a:xfrm rot="0">
            <a:off x="333280" y="6847322"/>
            <a:ext cx="8778373" cy="2509323"/>
          </a:xfrm>
          <a:prstGeom prst="rect">
            <a:avLst/>
          </a:prstGeom>
        </p:spPr>
        <p:txBody>
          <a:bodyPr anchor="t" rtlCol="false" tIns="0" lIns="0" bIns="0" rIns="0">
            <a:spAutoFit/>
          </a:bodyPr>
          <a:lstStyle/>
          <a:p>
            <a:pPr algn="ctr">
              <a:lnSpc>
                <a:spcPts val="4875"/>
              </a:lnSpc>
            </a:pPr>
            <a:r>
              <a:rPr lang="en-US" b="true" sz="3482">
                <a:solidFill>
                  <a:srgbClr val="FFFFFF"/>
                </a:solidFill>
                <a:latin typeface="League Spartan"/>
                <a:ea typeface="League Spartan"/>
                <a:cs typeface="League Spartan"/>
                <a:sym typeface="League Spartan"/>
              </a:rPr>
              <a:t>Palangre Se realiza en interior</a:t>
            </a:r>
          </a:p>
          <a:p>
            <a:pPr algn="ctr">
              <a:lnSpc>
                <a:spcPts val="3375"/>
              </a:lnSpc>
            </a:pPr>
            <a:r>
              <a:rPr lang="en-US" b="true" sz="2445">
                <a:solidFill>
                  <a:srgbClr val="FFFFFF"/>
                </a:solidFill>
                <a:latin typeface="League Spartan"/>
                <a:ea typeface="League Spartan"/>
                <a:cs typeface="League Spartan"/>
                <a:sym typeface="League Spartan"/>
              </a:rPr>
              <a:t>¿Cómo se hace? https://www.youtube.com/watch?v=2qoD7nPgvTw</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89051" y="1028700"/>
            <a:ext cx="5495925" cy="8229600"/>
          </a:xfrm>
          <a:custGeom>
            <a:avLst/>
            <a:gdLst/>
            <a:ahLst/>
            <a:cxnLst/>
            <a:rect r="r" b="b" t="t" l="l"/>
            <a:pathLst>
              <a:path h="8229600" w="5495925">
                <a:moveTo>
                  <a:pt x="0" y="0"/>
                </a:moveTo>
                <a:lnTo>
                  <a:pt x="5495925" y="0"/>
                </a:lnTo>
                <a:lnTo>
                  <a:pt x="5495925" y="8229600"/>
                </a:lnTo>
                <a:lnTo>
                  <a:pt x="0" y="8229600"/>
                </a:lnTo>
                <a:lnTo>
                  <a:pt x="0" y="0"/>
                </a:lnTo>
                <a:close/>
              </a:path>
            </a:pathLst>
          </a:custGeom>
          <a:blipFill>
            <a:blip r:embed="rId2"/>
            <a:stretch>
              <a:fillRect l="-6380" t="0" r="-6270" b="0"/>
            </a:stretch>
          </a:blipFill>
        </p:spPr>
      </p:sp>
      <p:grpSp>
        <p:nvGrpSpPr>
          <p:cNvPr name="Group 3" id="3"/>
          <p:cNvGrpSpPr>
            <a:grpSpLocks noChangeAspect="true"/>
          </p:cNvGrpSpPr>
          <p:nvPr/>
        </p:nvGrpSpPr>
        <p:grpSpPr>
          <a:xfrm rot="0">
            <a:off x="965197" y="965197"/>
            <a:ext cx="8903094" cy="8356597"/>
            <a:chOff x="0" y="0"/>
            <a:chExt cx="8903094" cy="8356600"/>
          </a:xfrm>
        </p:grpSpPr>
        <p:sp>
          <p:nvSpPr>
            <p:cNvPr name="Freeform 4" id="4"/>
            <p:cNvSpPr/>
            <p:nvPr/>
          </p:nvSpPr>
          <p:spPr>
            <a:xfrm flipH="false" flipV="false" rot="0">
              <a:off x="63500" y="63500"/>
              <a:ext cx="8776081" cy="8229600"/>
            </a:xfrm>
            <a:custGeom>
              <a:avLst/>
              <a:gdLst/>
              <a:ahLst/>
              <a:cxnLst/>
              <a:rect r="r" b="b" t="t" l="l"/>
              <a:pathLst>
                <a:path h="8229600" w="8776081">
                  <a:moveTo>
                    <a:pt x="0" y="0"/>
                  </a:moveTo>
                  <a:lnTo>
                    <a:pt x="8776081" y="0"/>
                  </a:lnTo>
                  <a:lnTo>
                    <a:pt x="8776081" y="8229600"/>
                  </a:lnTo>
                  <a:lnTo>
                    <a:pt x="0" y="8229600"/>
                  </a:lnTo>
                  <a:close/>
                </a:path>
              </a:pathLst>
            </a:custGeom>
            <a:solidFill>
              <a:srgbClr val="657168"/>
            </a:solidFill>
          </p:spPr>
        </p:sp>
        <p:sp>
          <p:nvSpPr>
            <p:cNvPr name="Freeform 5" id="5"/>
            <p:cNvSpPr/>
            <p:nvPr/>
          </p:nvSpPr>
          <p:spPr>
            <a:xfrm flipH="false" flipV="false" rot="0">
              <a:off x="294894" y="309753"/>
              <a:ext cx="8370316" cy="7667625"/>
            </a:xfrm>
            <a:custGeom>
              <a:avLst/>
              <a:gdLst/>
              <a:ahLst/>
              <a:cxnLst/>
              <a:rect r="r" b="b" t="t" l="l"/>
              <a:pathLst>
                <a:path h="7667625" w="8370316">
                  <a:moveTo>
                    <a:pt x="8306689" y="65024"/>
                  </a:moveTo>
                  <a:lnTo>
                    <a:pt x="8306689" y="230759"/>
                  </a:lnTo>
                  <a:lnTo>
                    <a:pt x="8306689" y="7602474"/>
                  </a:lnTo>
                  <a:lnTo>
                    <a:pt x="65024" y="7602474"/>
                  </a:lnTo>
                  <a:lnTo>
                    <a:pt x="65024" y="65024"/>
                  </a:lnTo>
                  <a:close/>
                  <a:moveTo>
                    <a:pt x="0" y="0"/>
                  </a:moveTo>
                  <a:lnTo>
                    <a:pt x="0" y="7667625"/>
                  </a:lnTo>
                  <a:lnTo>
                    <a:pt x="8370316" y="7667625"/>
                  </a:lnTo>
                  <a:lnTo>
                    <a:pt x="8370316" y="0"/>
                  </a:lnTo>
                  <a:close/>
                </a:path>
              </a:pathLst>
            </a:custGeom>
            <a:solidFill>
              <a:srgbClr val="FFFFFF"/>
            </a:solidFill>
          </p:spPr>
        </p:sp>
      </p:grpSp>
      <p:grpSp>
        <p:nvGrpSpPr>
          <p:cNvPr name="Group 6" id="6"/>
          <p:cNvGrpSpPr>
            <a:grpSpLocks noChangeAspect="true"/>
          </p:cNvGrpSpPr>
          <p:nvPr/>
        </p:nvGrpSpPr>
        <p:grpSpPr>
          <a:xfrm rot="0">
            <a:off x="15714916" y="930412"/>
            <a:ext cx="1607887" cy="8356597"/>
            <a:chOff x="0" y="0"/>
            <a:chExt cx="1607884" cy="8356600"/>
          </a:xfrm>
        </p:grpSpPr>
        <p:sp>
          <p:nvSpPr>
            <p:cNvPr name="Freeform 7" id="7"/>
            <p:cNvSpPr/>
            <p:nvPr/>
          </p:nvSpPr>
          <p:spPr>
            <a:xfrm flipH="false" flipV="false" rot="0">
              <a:off x="63500" y="63500"/>
              <a:ext cx="1480820" cy="8229600"/>
            </a:xfrm>
            <a:custGeom>
              <a:avLst/>
              <a:gdLst/>
              <a:ahLst/>
              <a:cxnLst/>
              <a:rect r="r" b="b" t="t" l="l"/>
              <a:pathLst>
                <a:path h="8229600" w="1480820">
                  <a:moveTo>
                    <a:pt x="0" y="0"/>
                  </a:moveTo>
                  <a:lnTo>
                    <a:pt x="0" y="8229600"/>
                  </a:lnTo>
                  <a:lnTo>
                    <a:pt x="1480820" y="8229600"/>
                  </a:lnTo>
                  <a:lnTo>
                    <a:pt x="1480820" y="0"/>
                  </a:lnTo>
                  <a:close/>
                </a:path>
              </a:pathLst>
            </a:custGeom>
            <a:solidFill>
              <a:srgbClr val="657168"/>
            </a:solidFill>
          </p:spPr>
        </p:sp>
        <p:sp>
          <p:nvSpPr>
            <p:cNvPr name="Freeform 8" id="8"/>
            <p:cNvSpPr/>
            <p:nvPr/>
          </p:nvSpPr>
          <p:spPr>
            <a:xfrm flipH="false" flipV="false" rot="0">
              <a:off x="326517" y="309753"/>
              <a:ext cx="918464" cy="7666609"/>
            </a:xfrm>
            <a:custGeom>
              <a:avLst/>
              <a:gdLst/>
              <a:ahLst/>
              <a:cxnLst/>
              <a:rect r="r" b="b" t="t" l="l"/>
              <a:pathLst>
                <a:path h="7666609" w="918464">
                  <a:moveTo>
                    <a:pt x="853440" y="65024"/>
                  </a:moveTo>
                  <a:lnTo>
                    <a:pt x="853440" y="230759"/>
                  </a:lnTo>
                  <a:lnTo>
                    <a:pt x="853440" y="7602474"/>
                  </a:lnTo>
                  <a:lnTo>
                    <a:pt x="65151" y="7602474"/>
                  </a:lnTo>
                  <a:lnTo>
                    <a:pt x="65151" y="65024"/>
                  </a:lnTo>
                  <a:close/>
                  <a:moveTo>
                    <a:pt x="0" y="0"/>
                  </a:moveTo>
                  <a:lnTo>
                    <a:pt x="0" y="7666609"/>
                  </a:lnTo>
                  <a:lnTo>
                    <a:pt x="918464" y="7666609"/>
                  </a:lnTo>
                  <a:lnTo>
                    <a:pt x="918464" y="0"/>
                  </a:lnTo>
                  <a:close/>
                </a:path>
              </a:pathLst>
            </a:custGeom>
            <a:solidFill>
              <a:srgbClr val="FFFFFF"/>
            </a:solidFill>
          </p:spPr>
        </p:sp>
      </p:grpSp>
      <p:sp>
        <p:nvSpPr>
          <p:cNvPr name="TextBox 9" id="9"/>
          <p:cNvSpPr txBox="true"/>
          <p:nvPr/>
        </p:nvSpPr>
        <p:spPr>
          <a:xfrm rot="0">
            <a:off x="1658798" y="1962664"/>
            <a:ext cx="2385679" cy="1057742"/>
          </a:xfrm>
          <a:prstGeom prst="rect">
            <a:avLst/>
          </a:prstGeom>
        </p:spPr>
        <p:txBody>
          <a:bodyPr anchor="t" rtlCol="false" tIns="0" lIns="0" bIns="0" rIns="0">
            <a:spAutoFit/>
          </a:bodyPr>
          <a:lstStyle/>
          <a:p>
            <a:pPr algn="l">
              <a:lnSpc>
                <a:spcPts val="8577"/>
              </a:lnSpc>
            </a:pPr>
            <a:r>
              <a:rPr lang="en-US" b="true" sz="6126">
                <a:solidFill>
                  <a:srgbClr val="FFFFFF"/>
                </a:solidFill>
                <a:latin typeface="League Spartan"/>
                <a:ea typeface="League Spartan"/>
                <a:cs typeface="League Spartan"/>
                <a:sym typeface="League Spartan"/>
              </a:rPr>
              <a:t>Cerco</a:t>
            </a:r>
          </a:p>
        </p:txBody>
      </p:sp>
      <p:sp>
        <p:nvSpPr>
          <p:cNvPr name="TextBox 10" id="10"/>
          <p:cNvSpPr txBox="true"/>
          <p:nvPr/>
        </p:nvSpPr>
        <p:spPr>
          <a:xfrm rot="0">
            <a:off x="1445371" y="3570951"/>
            <a:ext cx="8088087" cy="1431960"/>
          </a:xfrm>
          <a:prstGeom prst="rect">
            <a:avLst/>
          </a:prstGeom>
        </p:spPr>
        <p:txBody>
          <a:bodyPr anchor="t" rtlCol="false" tIns="0" lIns="0" bIns="0" rIns="0">
            <a:spAutoFit/>
          </a:bodyPr>
          <a:lstStyle/>
          <a:p>
            <a:pPr algn="l">
              <a:lnSpc>
                <a:spcPts val="5401"/>
              </a:lnSpc>
            </a:pPr>
            <a:r>
              <a:rPr lang="en-US" sz="3874">
                <a:solidFill>
                  <a:srgbClr val="FFFFFF"/>
                </a:solidFill>
                <a:latin typeface="Arsenica Antiqua"/>
                <a:ea typeface="Arsenica Antiqua"/>
                <a:cs typeface="Arsenica Antiqua"/>
                <a:sym typeface="Arsenica Antiqua"/>
              </a:rPr>
              <a:t>Trabajo en exterior, a la intemperie. Normalmente a pie de puerto.</a:t>
            </a:r>
          </a:p>
        </p:txBody>
      </p:sp>
      <p:sp>
        <p:nvSpPr>
          <p:cNvPr name="TextBox 11" id="11"/>
          <p:cNvSpPr txBox="true"/>
          <p:nvPr/>
        </p:nvSpPr>
        <p:spPr>
          <a:xfrm rot="0">
            <a:off x="1445371" y="5628351"/>
            <a:ext cx="5786533" cy="1822256"/>
          </a:xfrm>
          <a:prstGeom prst="rect">
            <a:avLst/>
          </a:prstGeom>
        </p:spPr>
        <p:txBody>
          <a:bodyPr anchor="t" rtlCol="false" tIns="0" lIns="0" bIns="0" rIns="0">
            <a:spAutoFit/>
          </a:bodyPr>
          <a:lstStyle/>
          <a:p>
            <a:pPr algn="l">
              <a:lnSpc>
                <a:spcPts val="5401"/>
              </a:lnSpc>
            </a:pPr>
            <a:r>
              <a:rPr lang="en-US" sz="3874">
                <a:solidFill>
                  <a:srgbClr val="FFFFFF"/>
                </a:solidFill>
                <a:latin typeface="Arsenica Antiqua"/>
                <a:ea typeface="Arsenica Antiqua"/>
                <a:cs typeface="Arsenica Antiqua"/>
                <a:sym typeface="Arsenica Antiqua"/>
              </a:rPr>
              <a:t>¿Cómo se hace?</a:t>
            </a:r>
          </a:p>
          <a:p>
            <a:pPr algn="l">
              <a:lnSpc>
                <a:spcPts val="4125"/>
              </a:lnSpc>
            </a:pPr>
            <a:r>
              <a:rPr lang="en-US" sz="2974">
                <a:solidFill>
                  <a:srgbClr val="FFFFFF"/>
                </a:solidFill>
                <a:latin typeface="Arsenica Antiqua"/>
                <a:ea typeface="Arsenica Antiqua"/>
                <a:cs typeface="Arsenica Antiqua"/>
                <a:sym typeface="Arsenica Antiqua"/>
              </a:rPr>
              <a:t>https://www.youtube.com/watch? v=1zfR2j_EztY&amp;t=56s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89051" y="1028700"/>
            <a:ext cx="5495925" cy="8229600"/>
          </a:xfrm>
          <a:custGeom>
            <a:avLst/>
            <a:gdLst/>
            <a:ahLst/>
            <a:cxnLst/>
            <a:rect r="r" b="b" t="t" l="l"/>
            <a:pathLst>
              <a:path h="8229600" w="5495925">
                <a:moveTo>
                  <a:pt x="0" y="0"/>
                </a:moveTo>
                <a:lnTo>
                  <a:pt x="5495925" y="0"/>
                </a:lnTo>
                <a:lnTo>
                  <a:pt x="5495925" y="8229600"/>
                </a:lnTo>
                <a:lnTo>
                  <a:pt x="0" y="8229600"/>
                </a:lnTo>
                <a:lnTo>
                  <a:pt x="0" y="0"/>
                </a:lnTo>
                <a:close/>
              </a:path>
            </a:pathLst>
          </a:custGeom>
          <a:blipFill>
            <a:blip r:embed="rId2"/>
            <a:stretch>
              <a:fillRect l="-49972" t="0" r="-49854" b="0"/>
            </a:stretch>
          </a:blipFill>
        </p:spPr>
      </p:sp>
      <p:grpSp>
        <p:nvGrpSpPr>
          <p:cNvPr name="Group 3" id="3"/>
          <p:cNvGrpSpPr>
            <a:grpSpLocks noChangeAspect="true"/>
          </p:cNvGrpSpPr>
          <p:nvPr/>
        </p:nvGrpSpPr>
        <p:grpSpPr>
          <a:xfrm rot="0">
            <a:off x="965197" y="965197"/>
            <a:ext cx="8903094" cy="8356597"/>
            <a:chOff x="0" y="0"/>
            <a:chExt cx="8903094" cy="8356600"/>
          </a:xfrm>
        </p:grpSpPr>
        <p:sp>
          <p:nvSpPr>
            <p:cNvPr name="Freeform 4" id="4"/>
            <p:cNvSpPr/>
            <p:nvPr/>
          </p:nvSpPr>
          <p:spPr>
            <a:xfrm flipH="false" flipV="false" rot="0">
              <a:off x="63500" y="63500"/>
              <a:ext cx="8776081" cy="8229600"/>
            </a:xfrm>
            <a:custGeom>
              <a:avLst/>
              <a:gdLst/>
              <a:ahLst/>
              <a:cxnLst/>
              <a:rect r="r" b="b" t="t" l="l"/>
              <a:pathLst>
                <a:path h="8229600" w="8776081">
                  <a:moveTo>
                    <a:pt x="0" y="0"/>
                  </a:moveTo>
                  <a:lnTo>
                    <a:pt x="8776081" y="0"/>
                  </a:lnTo>
                  <a:lnTo>
                    <a:pt x="8776081" y="8229600"/>
                  </a:lnTo>
                  <a:lnTo>
                    <a:pt x="0" y="8229600"/>
                  </a:lnTo>
                  <a:close/>
                </a:path>
              </a:pathLst>
            </a:custGeom>
            <a:solidFill>
              <a:srgbClr val="657168"/>
            </a:solidFill>
          </p:spPr>
        </p:sp>
        <p:sp>
          <p:nvSpPr>
            <p:cNvPr name="Freeform 5" id="5"/>
            <p:cNvSpPr/>
            <p:nvPr/>
          </p:nvSpPr>
          <p:spPr>
            <a:xfrm flipH="false" flipV="false" rot="0">
              <a:off x="294894" y="309753"/>
              <a:ext cx="8244459" cy="7667625"/>
            </a:xfrm>
            <a:custGeom>
              <a:avLst/>
              <a:gdLst/>
              <a:ahLst/>
              <a:cxnLst/>
              <a:rect r="r" b="b" t="t" l="l"/>
              <a:pathLst>
                <a:path h="7667625" w="8244459">
                  <a:moveTo>
                    <a:pt x="8180832" y="65024"/>
                  </a:moveTo>
                  <a:lnTo>
                    <a:pt x="8180832" y="230759"/>
                  </a:lnTo>
                  <a:lnTo>
                    <a:pt x="8180832" y="7602474"/>
                  </a:lnTo>
                  <a:lnTo>
                    <a:pt x="65024" y="7602474"/>
                  </a:lnTo>
                  <a:lnTo>
                    <a:pt x="65024" y="65024"/>
                  </a:lnTo>
                  <a:close/>
                  <a:moveTo>
                    <a:pt x="0" y="0"/>
                  </a:moveTo>
                  <a:lnTo>
                    <a:pt x="0" y="7667625"/>
                  </a:lnTo>
                  <a:lnTo>
                    <a:pt x="8244459" y="7667625"/>
                  </a:lnTo>
                  <a:lnTo>
                    <a:pt x="8244459" y="0"/>
                  </a:lnTo>
                  <a:close/>
                </a:path>
              </a:pathLst>
            </a:custGeom>
            <a:solidFill>
              <a:srgbClr val="FFFFFF"/>
            </a:solidFill>
          </p:spPr>
        </p:sp>
      </p:grpSp>
      <p:grpSp>
        <p:nvGrpSpPr>
          <p:cNvPr name="Group 6" id="6"/>
          <p:cNvGrpSpPr>
            <a:grpSpLocks noChangeAspect="true"/>
          </p:cNvGrpSpPr>
          <p:nvPr/>
        </p:nvGrpSpPr>
        <p:grpSpPr>
          <a:xfrm rot="0">
            <a:off x="15714916" y="930412"/>
            <a:ext cx="1607887" cy="8356597"/>
            <a:chOff x="0" y="0"/>
            <a:chExt cx="1607884" cy="8356600"/>
          </a:xfrm>
        </p:grpSpPr>
        <p:sp>
          <p:nvSpPr>
            <p:cNvPr name="Freeform 7" id="7"/>
            <p:cNvSpPr/>
            <p:nvPr/>
          </p:nvSpPr>
          <p:spPr>
            <a:xfrm flipH="false" flipV="false" rot="0">
              <a:off x="63500" y="63500"/>
              <a:ext cx="1480820" cy="8229600"/>
            </a:xfrm>
            <a:custGeom>
              <a:avLst/>
              <a:gdLst/>
              <a:ahLst/>
              <a:cxnLst/>
              <a:rect r="r" b="b" t="t" l="l"/>
              <a:pathLst>
                <a:path h="8229600" w="1480820">
                  <a:moveTo>
                    <a:pt x="0" y="0"/>
                  </a:moveTo>
                  <a:lnTo>
                    <a:pt x="0" y="8229600"/>
                  </a:lnTo>
                  <a:lnTo>
                    <a:pt x="1480820" y="8229600"/>
                  </a:lnTo>
                  <a:lnTo>
                    <a:pt x="1480820" y="0"/>
                  </a:lnTo>
                  <a:close/>
                </a:path>
              </a:pathLst>
            </a:custGeom>
            <a:solidFill>
              <a:srgbClr val="657168"/>
            </a:solidFill>
          </p:spPr>
        </p:sp>
        <p:sp>
          <p:nvSpPr>
            <p:cNvPr name="Freeform 8" id="8"/>
            <p:cNvSpPr/>
            <p:nvPr/>
          </p:nvSpPr>
          <p:spPr>
            <a:xfrm flipH="false" flipV="false" rot="0">
              <a:off x="326517" y="309753"/>
              <a:ext cx="918464" cy="7666609"/>
            </a:xfrm>
            <a:custGeom>
              <a:avLst/>
              <a:gdLst/>
              <a:ahLst/>
              <a:cxnLst/>
              <a:rect r="r" b="b" t="t" l="l"/>
              <a:pathLst>
                <a:path h="7666609" w="918464">
                  <a:moveTo>
                    <a:pt x="853440" y="65024"/>
                  </a:moveTo>
                  <a:lnTo>
                    <a:pt x="853440" y="230759"/>
                  </a:lnTo>
                  <a:lnTo>
                    <a:pt x="853440" y="7602474"/>
                  </a:lnTo>
                  <a:lnTo>
                    <a:pt x="65151" y="7602474"/>
                  </a:lnTo>
                  <a:lnTo>
                    <a:pt x="65151" y="65024"/>
                  </a:lnTo>
                  <a:close/>
                  <a:moveTo>
                    <a:pt x="0" y="0"/>
                  </a:moveTo>
                  <a:lnTo>
                    <a:pt x="0" y="7666609"/>
                  </a:lnTo>
                  <a:lnTo>
                    <a:pt x="918464" y="7666609"/>
                  </a:lnTo>
                  <a:lnTo>
                    <a:pt x="918464" y="0"/>
                  </a:lnTo>
                  <a:close/>
                </a:path>
              </a:pathLst>
            </a:custGeom>
            <a:solidFill>
              <a:srgbClr val="FFFFFF"/>
            </a:solidFill>
          </p:spPr>
        </p:sp>
      </p:grpSp>
      <p:sp>
        <p:nvSpPr>
          <p:cNvPr name="TextBox 9" id="9"/>
          <p:cNvSpPr txBox="true"/>
          <p:nvPr/>
        </p:nvSpPr>
        <p:spPr>
          <a:xfrm rot="0">
            <a:off x="1640386" y="1962664"/>
            <a:ext cx="5995654" cy="4683071"/>
          </a:xfrm>
          <a:prstGeom prst="rect">
            <a:avLst/>
          </a:prstGeom>
        </p:spPr>
        <p:txBody>
          <a:bodyPr anchor="t" rtlCol="false" tIns="0" lIns="0" bIns="0" rIns="0">
            <a:spAutoFit/>
          </a:bodyPr>
          <a:lstStyle/>
          <a:p>
            <a:pPr algn="l">
              <a:lnSpc>
                <a:spcPts val="8552"/>
              </a:lnSpc>
            </a:pPr>
            <a:r>
              <a:rPr lang="en-US" b="true" sz="6126">
                <a:solidFill>
                  <a:srgbClr val="FFFFFF"/>
                </a:solidFill>
                <a:latin typeface="League Spartan"/>
                <a:ea typeface="League Spartan"/>
                <a:cs typeface="League Spartan"/>
                <a:sym typeface="League Spartan"/>
              </a:rPr>
              <a:t>Diversificación profesional</a:t>
            </a:r>
          </a:p>
          <a:p>
            <a:pPr algn="l">
              <a:lnSpc>
                <a:spcPts val="5401"/>
              </a:lnSpc>
            </a:pPr>
            <a:r>
              <a:rPr lang="en-US" sz="3874">
                <a:solidFill>
                  <a:srgbClr val="FFFFFF"/>
                </a:solidFill>
                <a:latin typeface="Arsenica Antiqua"/>
                <a:ea typeface="Arsenica Antiqua"/>
                <a:cs typeface="Arsenica Antiqua"/>
                <a:sym typeface="Arsenica Antiqua"/>
              </a:rPr>
              <a:t>Reciclaje. Artesanía. Turismo mariñero.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94723"/>
            <a:ext cx="9934575" cy="9992277"/>
          </a:xfrm>
          <a:custGeom>
            <a:avLst/>
            <a:gdLst/>
            <a:ahLst/>
            <a:cxnLst/>
            <a:rect r="r" b="b" t="t" l="l"/>
            <a:pathLst>
              <a:path h="9992277" w="9934575">
                <a:moveTo>
                  <a:pt x="0" y="0"/>
                </a:moveTo>
                <a:lnTo>
                  <a:pt x="9934575" y="0"/>
                </a:lnTo>
                <a:lnTo>
                  <a:pt x="9934575" y="9992277"/>
                </a:lnTo>
                <a:lnTo>
                  <a:pt x="0" y="9992277"/>
                </a:lnTo>
                <a:lnTo>
                  <a:pt x="0" y="0"/>
                </a:lnTo>
                <a:close/>
              </a:path>
            </a:pathLst>
          </a:custGeom>
          <a:blipFill>
            <a:blip r:embed="rId2"/>
            <a:stretch>
              <a:fillRect l="-7606" t="-4062" r="-61712" b="-7943"/>
            </a:stretch>
          </a:blipFill>
        </p:spPr>
      </p:sp>
      <p:grpSp>
        <p:nvGrpSpPr>
          <p:cNvPr name="Group 3" id="3"/>
          <p:cNvGrpSpPr>
            <a:grpSpLocks noChangeAspect="true"/>
          </p:cNvGrpSpPr>
          <p:nvPr/>
        </p:nvGrpSpPr>
        <p:grpSpPr>
          <a:xfrm rot="0">
            <a:off x="9935108" y="294723"/>
            <a:ext cx="8153695" cy="9992277"/>
            <a:chOff x="0" y="0"/>
            <a:chExt cx="8153692" cy="9992284"/>
          </a:xfrm>
        </p:grpSpPr>
        <p:sp>
          <p:nvSpPr>
            <p:cNvPr name="Freeform 4" id="4"/>
            <p:cNvSpPr/>
            <p:nvPr/>
          </p:nvSpPr>
          <p:spPr>
            <a:xfrm flipH="false" flipV="false" rot="0">
              <a:off x="0" y="0"/>
              <a:ext cx="8153654" cy="9992233"/>
            </a:xfrm>
            <a:custGeom>
              <a:avLst/>
              <a:gdLst/>
              <a:ahLst/>
              <a:cxnLst/>
              <a:rect r="r" b="b" t="t" l="l"/>
              <a:pathLst>
                <a:path h="9992233" w="8153654">
                  <a:moveTo>
                    <a:pt x="0" y="0"/>
                  </a:moveTo>
                  <a:lnTo>
                    <a:pt x="0" y="9992233"/>
                  </a:lnTo>
                  <a:lnTo>
                    <a:pt x="8153654" y="9992233"/>
                  </a:lnTo>
                  <a:lnTo>
                    <a:pt x="8153654" y="0"/>
                  </a:lnTo>
                  <a:close/>
                </a:path>
              </a:pathLst>
            </a:custGeom>
            <a:solidFill>
              <a:srgbClr val="4A97B9"/>
            </a:solidFill>
          </p:spPr>
        </p:sp>
      </p:grpSp>
      <p:sp>
        <p:nvSpPr>
          <p:cNvPr name="TextBox 5" id="5"/>
          <p:cNvSpPr txBox="true"/>
          <p:nvPr/>
        </p:nvSpPr>
        <p:spPr>
          <a:xfrm rot="0">
            <a:off x="10870368" y="536505"/>
            <a:ext cx="5010321" cy="884749"/>
          </a:xfrm>
          <a:prstGeom prst="rect">
            <a:avLst/>
          </a:prstGeom>
        </p:spPr>
        <p:txBody>
          <a:bodyPr anchor="t" rtlCol="false" tIns="0" lIns="0" bIns="0" rIns="0">
            <a:spAutoFit/>
          </a:bodyPr>
          <a:lstStyle/>
          <a:p>
            <a:pPr algn="l">
              <a:lnSpc>
                <a:spcPts val="7177"/>
              </a:lnSpc>
            </a:pPr>
            <a:r>
              <a:rPr lang="en-US" b="true" sz="5127">
                <a:solidFill>
                  <a:srgbClr val="FFFFFF"/>
                </a:solidFill>
                <a:latin typeface="League Spartan"/>
                <a:ea typeface="League Spartan"/>
                <a:cs typeface="League Spartan"/>
                <a:sym typeface="League Spartan"/>
              </a:rPr>
              <a:t>Nuestro sector</a:t>
            </a:r>
          </a:p>
        </p:txBody>
      </p:sp>
      <p:sp>
        <p:nvSpPr>
          <p:cNvPr name="TextBox 6" id="6"/>
          <p:cNvSpPr txBox="true"/>
          <p:nvPr/>
        </p:nvSpPr>
        <p:spPr>
          <a:xfrm rot="0">
            <a:off x="10150535" y="1547384"/>
            <a:ext cx="7857268" cy="6146654"/>
          </a:xfrm>
          <a:prstGeom prst="rect">
            <a:avLst/>
          </a:prstGeom>
        </p:spPr>
        <p:txBody>
          <a:bodyPr anchor="t" rtlCol="false" tIns="0" lIns="0" bIns="0" rIns="0">
            <a:spAutoFit/>
          </a:bodyPr>
          <a:lstStyle/>
          <a:p>
            <a:pPr algn="just">
              <a:lnSpc>
                <a:spcPts val="4798"/>
              </a:lnSpc>
            </a:pPr>
            <a:r>
              <a:rPr lang="en-US" sz="3474">
                <a:solidFill>
                  <a:srgbClr val="FFFFFF"/>
                </a:solidFill>
                <a:latin typeface="Arsenica Antiqua"/>
                <a:ea typeface="Arsenica Antiqua"/>
                <a:cs typeface="Arsenica Antiqua"/>
                <a:sym typeface="Arsenica Antiqua"/>
              </a:rPr>
              <a:t>En Galicia somos 342 rederas de las 448 que existen en toda España. Colectivo envejecido, con una media de edad de 54 anos. Actividad que se desarrolla de modo muy artesanal y sin mejoras en el modo de trabajo. Espacios de trabajo con condiciones deficientes: iluminación, humedades, cargas de pesos, etc.</a:t>
            </a:r>
          </a:p>
        </p:txBody>
      </p:sp>
      <p:sp>
        <p:nvSpPr>
          <p:cNvPr name="TextBox 7" id="7"/>
          <p:cNvSpPr txBox="true"/>
          <p:nvPr/>
        </p:nvSpPr>
        <p:spPr>
          <a:xfrm rot="0">
            <a:off x="10150535" y="7643393"/>
            <a:ext cx="3054839" cy="1269854"/>
          </a:xfrm>
          <a:prstGeom prst="rect">
            <a:avLst/>
          </a:prstGeom>
        </p:spPr>
        <p:txBody>
          <a:bodyPr anchor="t" rtlCol="false" tIns="0" lIns="0" bIns="0" rIns="0">
            <a:spAutoFit/>
          </a:bodyPr>
          <a:lstStyle/>
          <a:p>
            <a:pPr algn="l">
              <a:lnSpc>
                <a:spcPts val="4798"/>
              </a:lnSpc>
            </a:pPr>
            <a:r>
              <a:rPr lang="en-US" sz="3474">
                <a:solidFill>
                  <a:srgbClr val="FFFFFF"/>
                </a:solidFill>
                <a:latin typeface="Arsenica Antiqua"/>
                <a:ea typeface="Arsenica Antiqua"/>
                <a:cs typeface="Arsenica Antiqua"/>
                <a:sym typeface="Arsenica Antiqua"/>
              </a:rPr>
              <a:t>Enfermedades erconocidas</a:t>
            </a:r>
          </a:p>
        </p:txBody>
      </p:sp>
      <p:sp>
        <p:nvSpPr>
          <p:cNvPr name="TextBox 8" id="8"/>
          <p:cNvSpPr txBox="true"/>
          <p:nvPr/>
        </p:nvSpPr>
        <p:spPr>
          <a:xfrm rot="0">
            <a:off x="13849645" y="7643393"/>
            <a:ext cx="2827534" cy="660254"/>
          </a:xfrm>
          <a:prstGeom prst="rect">
            <a:avLst/>
          </a:prstGeom>
        </p:spPr>
        <p:txBody>
          <a:bodyPr anchor="t" rtlCol="false" tIns="0" lIns="0" bIns="0" rIns="0">
            <a:spAutoFit/>
          </a:bodyPr>
          <a:lstStyle/>
          <a:p>
            <a:pPr algn="l">
              <a:lnSpc>
                <a:spcPts val="4798"/>
              </a:lnSpc>
            </a:pPr>
            <a:r>
              <a:rPr lang="en-US" sz="3474">
                <a:solidFill>
                  <a:srgbClr val="FFFFFF"/>
                </a:solidFill>
                <a:latin typeface="Arsenica Antiqua"/>
                <a:ea typeface="Arsenica Antiqua"/>
                <a:cs typeface="Arsenica Antiqua"/>
                <a:sym typeface="Arsenica Antiqua"/>
              </a:rPr>
              <a:t>profesionales </a:t>
            </a:r>
          </a:p>
        </p:txBody>
      </p:sp>
      <p:sp>
        <p:nvSpPr>
          <p:cNvPr name="TextBox 9" id="9"/>
          <p:cNvSpPr txBox="true"/>
          <p:nvPr/>
        </p:nvSpPr>
        <p:spPr>
          <a:xfrm rot="0">
            <a:off x="17325918" y="7643393"/>
            <a:ext cx="538334" cy="660254"/>
          </a:xfrm>
          <a:prstGeom prst="rect">
            <a:avLst/>
          </a:prstGeom>
        </p:spPr>
        <p:txBody>
          <a:bodyPr anchor="t" rtlCol="false" tIns="0" lIns="0" bIns="0" rIns="0">
            <a:spAutoFit/>
          </a:bodyPr>
          <a:lstStyle/>
          <a:p>
            <a:pPr algn="l">
              <a:lnSpc>
                <a:spcPts val="4798"/>
              </a:lnSpc>
            </a:pPr>
            <a:r>
              <a:rPr lang="en-US" sz="3474">
                <a:solidFill>
                  <a:srgbClr val="FFFFFF"/>
                </a:solidFill>
                <a:latin typeface="Arsenica Antiqua"/>
                <a:ea typeface="Arsenica Antiqua"/>
                <a:cs typeface="Arsenica Antiqua"/>
                <a:sym typeface="Arsenica Antiqua"/>
              </a:rPr>
              <a:t>no</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8690"/>
            <a:ext cx="18288000" cy="12182475"/>
          </a:xfrm>
          <a:custGeom>
            <a:avLst/>
            <a:gdLst/>
            <a:ahLst/>
            <a:cxnLst/>
            <a:rect r="r" b="b" t="t" l="l"/>
            <a:pathLst>
              <a:path h="12182475" w="18288000">
                <a:moveTo>
                  <a:pt x="0" y="0"/>
                </a:moveTo>
                <a:lnTo>
                  <a:pt x="18288000" y="0"/>
                </a:lnTo>
                <a:lnTo>
                  <a:pt x="18288000" y="12182475"/>
                </a:lnTo>
                <a:lnTo>
                  <a:pt x="0" y="12182475"/>
                </a:lnTo>
                <a:lnTo>
                  <a:pt x="0" y="0"/>
                </a:lnTo>
                <a:close/>
              </a:path>
            </a:pathLst>
          </a:custGeom>
          <a:blipFill>
            <a:blip r:embed="rId2"/>
            <a:stretch>
              <a:fillRect l="0" t="0" r="0" b="0"/>
            </a:stretch>
          </a:blipFill>
        </p:spPr>
      </p:sp>
      <p:sp>
        <p:nvSpPr>
          <p:cNvPr name="Freeform 3" id="3"/>
          <p:cNvSpPr/>
          <p:nvPr/>
        </p:nvSpPr>
        <p:spPr>
          <a:xfrm flipH="false" flipV="false" rot="0">
            <a:off x="324593" y="1226477"/>
            <a:ext cx="17638824" cy="8095326"/>
          </a:xfrm>
          <a:custGeom>
            <a:avLst/>
            <a:gdLst/>
            <a:ahLst/>
            <a:cxnLst/>
            <a:rect r="r" b="b" t="t" l="l"/>
            <a:pathLst>
              <a:path h="8095326" w="17638824">
                <a:moveTo>
                  <a:pt x="0" y="0"/>
                </a:moveTo>
                <a:lnTo>
                  <a:pt x="17638824" y="0"/>
                </a:lnTo>
                <a:lnTo>
                  <a:pt x="17638824" y="8095326"/>
                </a:lnTo>
                <a:lnTo>
                  <a:pt x="0" y="80953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537711" y="1330366"/>
            <a:ext cx="7356605" cy="937165"/>
          </a:xfrm>
          <a:prstGeom prst="rect">
            <a:avLst/>
          </a:prstGeom>
        </p:spPr>
        <p:txBody>
          <a:bodyPr anchor="t" rtlCol="false" tIns="0" lIns="0" bIns="0" rIns="0">
            <a:spAutoFit/>
          </a:bodyPr>
          <a:lstStyle/>
          <a:p>
            <a:pPr algn="l">
              <a:lnSpc>
                <a:spcPts val="6823"/>
              </a:lnSpc>
            </a:pPr>
            <a:r>
              <a:rPr lang="en-US" sz="4874">
                <a:solidFill>
                  <a:srgbClr val="FFFFFF"/>
                </a:solidFill>
                <a:latin typeface="Arsenica Antiqua"/>
                <a:ea typeface="Arsenica Antiqua"/>
                <a:cs typeface="Arsenica Antiqua"/>
                <a:sym typeface="Arsenica Antiqua"/>
              </a:rPr>
              <a:t>Nuestro trabajo: Realidad </a:t>
            </a:r>
          </a:p>
        </p:txBody>
      </p:sp>
      <p:sp>
        <p:nvSpPr>
          <p:cNvPr name="TextBox 5" id="5"/>
          <p:cNvSpPr txBox="true"/>
          <p:nvPr/>
        </p:nvSpPr>
        <p:spPr>
          <a:xfrm rot="0">
            <a:off x="1788728" y="2199799"/>
            <a:ext cx="14954621" cy="6232560"/>
          </a:xfrm>
          <a:prstGeom prst="rect">
            <a:avLst/>
          </a:prstGeom>
        </p:spPr>
        <p:txBody>
          <a:bodyPr anchor="t" rtlCol="false" tIns="0" lIns="0" bIns="0" rIns="0">
            <a:spAutoFit/>
          </a:bodyPr>
          <a:lstStyle/>
          <a:p>
            <a:pPr algn="l">
              <a:lnSpc>
                <a:spcPts val="5401"/>
              </a:lnSpc>
            </a:pPr>
            <a:r>
              <a:rPr lang="en-US" sz="3874">
                <a:solidFill>
                  <a:srgbClr val="FFFFFF"/>
                </a:solidFill>
                <a:latin typeface="Arsenica Antiqua"/>
                <a:ea typeface="Arsenica Antiqua"/>
                <a:cs typeface="Arsenica Antiqua"/>
                <a:sym typeface="Arsenica Antiqua"/>
              </a:rPr>
              <a:t>Somos autónomas. Régimen especial del mar. Dependencia de la estacionalidad y trabajo temporal. Condiciones extremadamente duras y difíciles. Baja rentabilidad de nuestros trabajos. Enfermedades profesionales no reconocidas. No formamos parte de la Ley de Pesca. Carecemos de ningún tipo de ayuda establecida para los colectivos profesionales del sector de la pesca. Hasta hace podo no se nos reconocía el coeficiente reductor.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67518A573D2ED4B970A83A5D314026F" ma:contentTypeVersion="16" ma:contentTypeDescription="Crear nuevo documento." ma:contentTypeScope="" ma:versionID="9cb13282509c79bdb1458b96078e35a3">
  <xsd:schema xmlns:xsd="http://www.w3.org/2001/XMLSchema" xmlns:xs="http://www.w3.org/2001/XMLSchema" xmlns:p="http://schemas.microsoft.com/office/2006/metadata/properties" xmlns:ns2="f8d2ff06-ebee-4e02-a254-a76f247988c6" xmlns:ns3="08f43fec-33bd-4c90-9700-c86c457b4473" targetNamespace="http://schemas.microsoft.com/office/2006/metadata/properties" ma:root="true" ma:fieldsID="7599ef435a1f9281d33b3a758b45f694" ns2:_="" ns3:_="">
    <xsd:import namespace="f8d2ff06-ebee-4e02-a254-a76f247988c6"/>
    <xsd:import namespace="08f43fec-33bd-4c90-9700-c86c457b44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2ff06-ebee-4e02-a254-a76f247988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2f3a5d79-882a-449d-abf6-1704760e337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f43fec-33bd-4c90-9700-c86c457b447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30044d9-a38e-4b0a-809e-8fa42648ae33}" ma:internalName="TaxCatchAll" ma:showField="CatchAllData" ma:web="08f43fec-33bd-4c90-9700-c86c457b447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d2ff06-ebee-4e02-a254-a76f247988c6">
      <Terms xmlns="http://schemas.microsoft.com/office/infopath/2007/PartnerControls"/>
    </lcf76f155ced4ddcb4097134ff3c332f>
    <TaxCatchAll xmlns="08f43fec-33bd-4c90-9700-c86c457b4473" xsi:nil="true"/>
  </documentManagement>
</p:properties>
</file>

<file path=customXml/itemProps1.xml><?xml version="1.0" encoding="utf-8"?>
<ds:datastoreItem xmlns:ds="http://schemas.openxmlformats.org/officeDocument/2006/customXml" ds:itemID="{143135B0-C49E-4D68-A287-FFCD752CAFCF}"/>
</file>

<file path=customXml/itemProps2.xml><?xml version="1.0" encoding="utf-8"?>
<ds:datastoreItem xmlns:ds="http://schemas.openxmlformats.org/officeDocument/2006/customXml" ds:itemID="{02C2744D-5B87-4AE6-9E4D-C8312110C510}"/>
</file>

<file path=customXml/itemProps3.xml><?xml version="1.0" encoding="utf-8"?>
<ds:datastoreItem xmlns:ds="http://schemas.openxmlformats.org/officeDocument/2006/customXml" ds:itemID="{865DEBFD-8E08-45BA-B68E-6A862D55A42B}"/>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REDERA~1.PDF</dc:title>
  <cp:revision>1</cp:revision>
  <dcterms:created xsi:type="dcterms:W3CDTF">2006-08-16T00:00:00Z</dcterms:created>
  <dcterms:modified xsi:type="dcterms:W3CDTF">2011-08-01T06:04:30Z</dcterms:modified>
  <dc:identifier>DAGoFibAwas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0x010100A67518A573D2ED4B970A83A5D314026F</vt:lpwstr>
  </property>
</Properties>
</file>